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Inter" panose="020B0604020202020204" charset="0"/>
      <p:regular r:id="rId14"/>
    </p:embeddedFont>
    <p:embeddedFont>
      <p:font typeface="Inter Bold" panose="020B0604020202020204" charset="0"/>
      <p:regular r:id="rId15"/>
    </p:embeddedFont>
    <p:embeddedFont>
      <p:font typeface="Open Sans" panose="020B0606030504020204" pitchFamily="34" charset="0"/>
      <p:regular r:id="rId16"/>
    </p:embeddedFont>
    <p:embeddedFont>
      <p:font typeface="Stardos Stencil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Medal_Pami%C4%85tkowy_za_Wojn%C4%99_1918%E2%80%931921" TargetMode="External"/><Relationship Id="rId13" Type="http://schemas.openxmlformats.org/officeDocument/2006/relationships/hyperlink" Target="https://pl.wikipedia.org/wiki/Order_Trzech_Gwiazd" TargetMode="External"/><Relationship Id="rId18" Type="http://schemas.openxmlformats.org/officeDocument/2006/relationships/hyperlink" Target="https://pl.wikipedia.org/wiki/Jugos%C5%82awia" TargetMode="External"/><Relationship Id="rId3" Type="http://schemas.openxmlformats.org/officeDocument/2006/relationships/hyperlink" Target="https://pl.wikipedia.org/wiki/Order_Virtuti_Militari" TargetMode="External"/><Relationship Id="rId21" Type="http://schemas.openxmlformats.org/officeDocument/2006/relationships/hyperlink" Target="https://pl.wikipedia.org/wiki/Krzy%C5%BC_%C5%BBelazny" TargetMode="External"/><Relationship Id="rId7" Type="http://schemas.openxmlformats.org/officeDocument/2006/relationships/hyperlink" Target="https://pl.wikipedia.org/wiki/Krzy%C5%BC_Zas%C5%82ugi" TargetMode="External"/><Relationship Id="rId12" Type="http://schemas.openxmlformats.org/officeDocument/2006/relationships/hyperlink" Target="https://pl.wikipedia.org/wiki/Szwecja" TargetMode="External"/><Relationship Id="rId17" Type="http://schemas.openxmlformats.org/officeDocument/2006/relationships/hyperlink" Target="https://pl.wikipedia.org/wiki/Order_%C5%9Awi%C4%99tego_Sawy" TargetMode="External"/><Relationship Id="rId2" Type="http://schemas.openxmlformats.org/officeDocument/2006/relationships/image" Target="../media/image13.jpeg"/><Relationship Id="rId16" Type="http://schemas.openxmlformats.org/officeDocument/2006/relationships/hyperlink" Target="https://pl.wikipedia.org/wiki/Dania" TargetMode="External"/><Relationship Id="rId20" Type="http://schemas.openxmlformats.org/officeDocument/2006/relationships/hyperlink" Target="https://pl.wikipedia.org/wiki/Francj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l.wikipedia.org/wiki/Krzy%C5%BC_Zas%C5%82ugi_z_Mieczami" TargetMode="External"/><Relationship Id="rId11" Type="http://schemas.openxmlformats.org/officeDocument/2006/relationships/hyperlink" Target="https://pl.wikipedia.org/wiki/Order_Miecza" TargetMode="External"/><Relationship Id="rId24" Type="http://schemas.openxmlformats.org/officeDocument/2006/relationships/hyperlink" Target="https://pl.wikipedia.org/wiki/Tajlandia" TargetMode="External"/><Relationship Id="rId5" Type="http://schemas.openxmlformats.org/officeDocument/2006/relationships/hyperlink" Target="https://pl.wikipedia.org/wiki/Order_Odrodzenia_Polski" TargetMode="External"/><Relationship Id="rId15" Type="http://schemas.openxmlformats.org/officeDocument/2006/relationships/hyperlink" Target="https://pl.wikipedia.org/wiki/Order_Danebroga" TargetMode="External"/><Relationship Id="rId23" Type="http://schemas.openxmlformats.org/officeDocument/2006/relationships/hyperlink" Target="https://pl.wikipedia.org/wiki/Order_S%C5%82onia_Bia%C5%82ego" TargetMode="External"/><Relationship Id="rId10" Type="http://schemas.openxmlformats.org/officeDocument/2006/relationships/hyperlink" Target="https://pl.wikipedia.org/wiki/Odznaka_Honorowa_Ligi_Obrony_Powietrznej_i_Przeciwgazowej" TargetMode="External"/><Relationship Id="rId19" Type="http://schemas.openxmlformats.org/officeDocument/2006/relationships/hyperlink" Target="https://pl.wikipedia.org/wiki/Legia_Honorowa" TargetMode="External"/><Relationship Id="rId4" Type="http://schemas.openxmlformats.org/officeDocument/2006/relationships/hyperlink" Target="https://pl.wikipedia.org/wiki/Kawalerowie_Virtuti_Militari_1939%E2%80%931945" TargetMode="External"/><Relationship Id="rId9" Type="http://schemas.openxmlformats.org/officeDocument/2006/relationships/hyperlink" Target="https://pl.wikipedia.org/wiki/Medal_Dziesi%C4%99ciolecia_Odzyskanej_Niepodleg%C5%82o%C5%9Bci" TargetMode="External"/><Relationship Id="rId14" Type="http://schemas.openxmlformats.org/officeDocument/2006/relationships/hyperlink" Target="https://pl.wikipedia.org/wiki/%C5%81otwa" TargetMode="External"/><Relationship Id="rId22" Type="http://schemas.openxmlformats.org/officeDocument/2006/relationships/hyperlink" Target="https://pl.wikipedia.org/wiki/Kr%C3%B3lestwo_Pru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Genera%C5%82#Stopnie_generalskie_w_innych_armiach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l.wikipedia.org/wiki/Thadd%C3%A4us_von_Unruh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/index.php?title=SMS_Friedrich_der_Gro%C3%9Fe_(1911)&amp;action=edit&amp;redlink=1" TargetMode="External"/><Relationship Id="rId3" Type="http://schemas.openxmlformats.org/officeDocument/2006/relationships/hyperlink" Target="https://pl.wikipedia.org/wiki/Podporucznik_marynarki" TargetMode="External"/><Relationship Id="rId7" Type="http://schemas.openxmlformats.org/officeDocument/2006/relationships/hyperlink" Target="https://pl.wikipedia.org/w/index.php?title=SMS_Braunschweig&amp;action=edit&amp;redlink=1" TargetMode="External"/><Relationship Id="rId12" Type="http://schemas.openxmlformats.org/officeDocument/2006/relationships/hyperlink" Target="https://pl.wikipedia.org/wiki/Komendant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l.wikipedia.org/wiki/Pancernik" TargetMode="External"/><Relationship Id="rId11" Type="http://schemas.openxmlformats.org/officeDocument/2006/relationships/hyperlink" Target="https://pl.wikipedia.org/wiki/SM_UC-28" TargetMode="External"/><Relationship Id="rId5" Type="http://schemas.openxmlformats.org/officeDocument/2006/relationships/hyperlink" Target="https://pl.wikipedia.org/wiki/SMS_Niobe_(1899)" TargetMode="External"/><Relationship Id="rId10" Type="http://schemas.openxmlformats.org/officeDocument/2006/relationships/hyperlink" Target="https://pl.wikipedia.org/wiki/SM_UC-11" TargetMode="External"/><Relationship Id="rId4" Type="http://schemas.openxmlformats.org/officeDocument/2006/relationships/hyperlink" Target="https://pl.wikipedia.org/wiki/Kr%C4%85%C5%BCownik" TargetMode="External"/><Relationship Id="rId9" Type="http://schemas.openxmlformats.org/officeDocument/2006/relationships/hyperlink" Target="https://pl.wikipedia.org/wiki/SM_UB-25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Gda%C5%84sk" TargetMode="External"/><Relationship Id="rId3" Type="http://schemas.openxmlformats.org/officeDocument/2006/relationships/hyperlink" Target="https://pl.wikipedia.org/wiki/Wojsko_Polskie_(II_RP)" TargetMode="External"/><Relationship Id="rId7" Type="http://schemas.openxmlformats.org/officeDocument/2006/relationships/hyperlink" Target="https://pl.wikipedia.org/wiki/Biuro_Hydrograficzne_Marynarki_Wojennej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l.wikipedia.org/wiki/Warszawa" TargetMode="External"/><Relationship Id="rId11" Type="http://schemas.openxmlformats.org/officeDocument/2006/relationships/hyperlink" Target="https://pl.wikipedia.org/wiki/Flota_II_Rzeczypospolitej" TargetMode="External"/><Relationship Id="rId5" Type="http://schemas.openxmlformats.org/officeDocument/2006/relationships/hyperlink" Target="https://pl.wikipedia.org/wiki/Wydzia%C5%82_Zwalczania_Przest%C4%99pczo%C5%9Bci_S%C5%82u%C5%BCby_Celnej" TargetMode="External"/><Relationship Id="rId10" Type="http://schemas.openxmlformats.org/officeDocument/2006/relationships/hyperlink" Target="https://pl.wikipedia.org/wiki/ORP_Pomorzanin_(1893)" TargetMode="External"/><Relationship Id="rId4" Type="http://schemas.openxmlformats.org/officeDocument/2006/relationships/hyperlink" Target="https://pl.wikipedia.org/wiki/Kapitan_marynarki" TargetMode="External"/><Relationship Id="rId9" Type="http://schemas.openxmlformats.org/officeDocument/2006/relationships/hyperlink" Target="https://pl.wikipedia.org/wiki/Hambur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Ignacy_Mo%C5%9Bcicki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l.wikipedia.org/wiki/Marynarka_Wojenna_(II_RP)" TargetMode="External"/><Relationship Id="rId4" Type="http://schemas.openxmlformats.org/officeDocument/2006/relationships/hyperlink" Target="https://pl.wikipedia.org/wiki/Kontradmira%C5%82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Sandbostel" TargetMode="External"/><Relationship Id="rId3" Type="http://schemas.openxmlformats.org/officeDocument/2006/relationships/hyperlink" Target="https://pl.wikipedia.org/wiki/Oflag" TargetMode="External"/><Relationship Id="rId7" Type="http://schemas.openxmlformats.org/officeDocument/2006/relationships/hyperlink" Target="https://pl.wikipedia.org/wiki/Oflag_II_C_Woldenber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l.wikipedia.org/wiki/Spittal_an_der_Drau" TargetMode="External"/><Relationship Id="rId11" Type="http://schemas.openxmlformats.org/officeDocument/2006/relationships/hyperlink" Target="https://pl.wikipedia.org/wiki/Oflag_VII_A_Murnau" TargetMode="External"/><Relationship Id="rId5" Type="http://schemas.openxmlformats.org/officeDocument/2006/relationships/hyperlink" Target="https://pl.wikipedia.org/wiki/Srebrna_G%C3%B3ra_(wojew%C3%B3dztwo_dolno%C5%9Bl%C4%85skie)" TargetMode="External"/><Relationship Id="rId10" Type="http://schemas.openxmlformats.org/officeDocument/2006/relationships/hyperlink" Target="https://pl.wikipedia.org/wiki/Lubeka" TargetMode="External"/><Relationship Id="rId4" Type="http://schemas.openxmlformats.org/officeDocument/2006/relationships/hyperlink" Target="https://pl.wikipedia.org/wiki/Oflag_X_B_Nienburg" TargetMode="External"/><Relationship Id="rId9" Type="http://schemas.openxmlformats.org/officeDocument/2006/relationships/hyperlink" Target="https://pl.wikipedia.org/wiki/Oflag_IV_C_Colditz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Maroko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l.wikipedia.org/wiki/Beaugenc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Andrzej_Duda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s://pl.wikipedia.org/wiki/Admira%C5%82_flot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577" b="-508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409545" y="1028700"/>
            <a:ext cx="5246370" cy="8229600"/>
            <a:chOff x="0" y="0"/>
            <a:chExt cx="812800" cy="12749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1274980"/>
            </a:xfrm>
            <a:custGeom>
              <a:avLst/>
              <a:gdLst/>
              <a:ahLst/>
              <a:cxnLst/>
              <a:rect l="l" t="t" r="r" b="b"/>
              <a:pathLst>
                <a:path w="812800" h="1274980">
                  <a:moveTo>
                    <a:pt x="574675" y="0"/>
                  </a:moveTo>
                  <a:lnTo>
                    <a:pt x="812800" y="238125"/>
                  </a:lnTo>
                  <a:lnTo>
                    <a:pt x="812800" y="1036855"/>
                  </a:lnTo>
                  <a:lnTo>
                    <a:pt x="574675" y="1274980"/>
                  </a:lnTo>
                  <a:lnTo>
                    <a:pt x="238125" y="1274980"/>
                  </a:lnTo>
                  <a:lnTo>
                    <a:pt x="0" y="103685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blipFill>
              <a:blip r:embed="rId3"/>
              <a:stretch>
                <a:fillRect l="-67647" r="-67647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2012930" y="1028700"/>
            <a:ext cx="5246370" cy="8229600"/>
            <a:chOff x="0" y="0"/>
            <a:chExt cx="812800" cy="12749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1274980"/>
            </a:xfrm>
            <a:custGeom>
              <a:avLst/>
              <a:gdLst/>
              <a:ahLst/>
              <a:cxnLst/>
              <a:rect l="l" t="t" r="r" b="b"/>
              <a:pathLst>
                <a:path w="812800" h="1274980">
                  <a:moveTo>
                    <a:pt x="574675" y="0"/>
                  </a:moveTo>
                  <a:lnTo>
                    <a:pt x="812800" y="238125"/>
                  </a:lnTo>
                  <a:lnTo>
                    <a:pt x="812800" y="1036855"/>
                  </a:lnTo>
                  <a:lnTo>
                    <a:pt x="574675" y="1274980"/>
                  </a:lnTo>
                  <a:lnTo>
                    <a:pt x="238125" y="1274980"/>
                  </a:lnTo>
                  <a:lnTo>
                    <a:pt x="0" y="103685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blipFill>
              <a:blip r:embed="rId4"/>
              <a:stretch>
                <a:fillRect l="-21895" r="-21895"/>
              </a:stretch>
            </a:blipFill>
            <a:ln w="142875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id="7" name="TextBox 7"/>
          <p:cNvSpPr txBox="1"/>
          <p:nvPr/>
        </p:nvSpPr>
        <p:spPr>
          <a:xfrm>
            <a:off x="858060" y="1606539"/>
            <a:ext cx="10381724" cy="2778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10"/>
              </a:lnSpc>
            </a:pPr>
            <a:r>
              <a:rPr lang="en-US" sz="11677" b="1">
                <a:solidFill>
                  <a:srgbClr val="CF8230"/>
                </a:solidFill>
                <a:latin typeface="Stardos Stencil Bold"/>
                <a:ea typeface="Stardos Stencil Bold"/>
                <a:cs typeface="Stardos Stencil Bold"/>
                <a:sym typeface="Stardos Stencil Bold"/>
              </a:rPr>
              <a:t>ADMIRAŁ</a:t>
            </a:r>
          </a:p>
          <a:p>
            <a:pPr algn="l">
              <a:lnSpc>
                <a:spcPts val="10510"/>
              </a:lnSpc>
            </a:pPr>
            <a:r>
              <a:rPr lang="en-US" sz="11677" b="1">
                <a:solidFill>
                  <a:srgbClr val="CF8230"/>
                </a:solidFill>
                <a:latin typeface="Stardos Stencil Bold"/>
                <a:ea typeface="Stardos Stencil Bold"/>
                <a:cs typeface="Stardos Stencil Bold"/>
                <a:sym typeface="Stardos Stencil Bold"/>
              </a:rPr>
              <a:t>JÓZEF UNRUG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6475026"/>
            <a:ext cx="7398368" cy="504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Legendarny dowódca polskiej floty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4890770"/>
            <a:ext cx="6756745" cy="448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7 pąździernika 1884 - 28 luty 1973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8392746"/>
            <a:ext cx="7829839" cy="1323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żródło:</a:t>
            </a:r>
          </a:p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https://muzeummw.pl/zmarl-jozef-unrug-legendarny-dowodca-floty/</a:t>
            </a:r>
          </a:p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https://pl.wikipedia.org/wiki/J%C3%B3zef_Unrug</a:t>
            </a:r>
          </a:p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https://zbiam.pl/artykuly/admiral-jozef-unrug/</a:t>
            </a:r>
          </a:p>
          <a:p>
            <a:pPr algn="l">
              <a:lnSpc>
                <a:spcPts val="2100"/>
              </a:lnSpc>
            </a:pPr>
            <a:endParaRPr lang="en-US" sz="15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26120" y="918120"/>
            <a:ext cx="6551786" cy="163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6999" b="1">
                <a:solidFill>
                  <a:srgbClr val="CF8230"/>
                </a:solidFill>
                <a:latin typeface="Stardos Stencil Bold"/>
                <a:ea typeface="Stardos Stencil Bold"/>
                <a:cs typeface="Stardos Stencil Bold"/>
                <a:sym typeface="Stardos Stencil Bold"/>
              </a:rPr>
              <a:t>ORDERY I ODZNACZENIA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2890490" y="0"/>
            <a:ext cx="824280" cy="10287000"/>
            <a:chOff x="0" y="0"/>
            <a:chExt cx="130257" cy="16256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0257" cy="1625600"/>
            </a:xfrm>
            <a:custGeom>
              <a:avLst/>
              <a:gdLst/>
              <a:ahLst/>
              <a:cxnLst/>
              <a:rect l="l" t="t" r="r" b="b"/>
              <a:pathLst>
                <a:path w="130257" h="1625600">
                  <a:moveTo>
                    <a:pt x="0" y="0"/>
                  </a:moveTo>
                  <a:lnTo>
                    <a:pt x="130257" y="0"/>
                  </a:lnTo>
                  <a:lnTo>
                    <a:pt x="130257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CF823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30257" cy="1663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492878" y="0"/>
            <a:ext cx="824280" cy="10287000"/>
            <a:chOff x="0" y="0"/>
            <a:chExt cx="130257" cy="16256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0257" cy="1625600"/>
            </a:xfrm>
            <a:custGeom>
              <a:avLst/>
              <a:gdLst/>
              <a:ahLst/>
              <a:cxnLst/>
              <a:rect l="l" t="t" r="r" b="b"/>
              <a:pathLst>
                <a:path w="130257" h="1625600">
                  <a:moveTo>
                    <a:pt x="0" y="0"/>
                  </a:moveTo>
                  <a:lnTo>
                    <a:pt x="130257" y="0"/>
                  </a:lnTo>
                  <a:lnTo>
                    <a:pt x="130257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CF823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30257" cy="1663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983260" y="1028700"/>
            <a:ext cx="3446308" cy="8229600"/>
            <a:chOff x="0" y="0"/>
            <a:chExt cx="533923" cy="12749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33923" cy="1274980"/>
            </a:xfrm>
            <a:custGeom>
              <a:avLst/>
              <a:gdLst/>
              <a:ahLst/>
              <a:cxnLst/>
              <a:rect l="l" t="t" r="r" b="b"/>
              <a:pathLst>
                <a:path w="533923" h="1274980">
                  <a:moveTo>
                    <a:pt x="0" y="0"/>
                  </a:moveTo>
                  <a:lnTo>
                    <a:pt x="533923" y="0"/>
                  </a:lnTo>
                  <a:lnTo>
                    <a:pt x="533923" y="1274980"/>
                  </a:lnTo>
                  <a:lnTo>
                    <a:pt x="0" y="1274980"/>
                  </a:lnTo>
                  <a:close/>
                </a:path>
              </a:pathLst>
            </a:custGeom>
            <a:blipFill>
              <a:blip r:embed="rId2"/>
              <a:stretch>
                <a:fillRect l="-41844" r="-41844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926120" y="2508795"/>
            <a:ext cx="8916354" cy="7452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2008" lvl="1" indent="-241004" algn="l">
              <a:lnSpc>
                <a:spcPts val="3125"/>
              </a:lnSpc>
              <a:buFont typeface="Arial"/>
              <a:buChar char="•"/>
            </a:pPr>
            <a:r>
              <a:rPr lang="en-US" sz="223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Krzyż Złoty </a:t>
            </a:r>
            <a:r>
              <a:rPr lang="en-US" sz="223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3" tooltip="https://pl.wikipedia.org/wiki/Order_Virtuti_Militari"/>
              </a:rPr>
              <a:t>Orderu Wojennego Virtuti Militari</a:t>
            </a:r>
            <a:r>
              <a:rPr lang="en-US" sz="223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3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4" tooltip="https://pl.wikipedia.org/wiki/Kawalerowie_Virtuti_Militari_1939%E2%80%931945"/>
              </a:rPr>
              <a:t>nr 105</a:t>
            </a:r>
          </a:p>
          <a:p>
            <a:pPr marL="482008" lvl="1" indent="-241004" algn="l">
              <a:lnSpc>
                <a:spcPts val="3125"/>
              </a:lnSpc>
              <a:buFont typeface="Arial"/>
              <a:buChar char="•"/>
            </a:pPr>
            <a:r>
              <a:rPr lang="en-US" sz="223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Krzyż Komandorski </a:t>
            </a:r>
            <a:r>
              <a:rPr lang="en-US" sz="223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5" tooltip="https://pl.wikipedia.org/wiki/Order_Odrodzenia_Polski"/>
              </a:rPr>
              <a:t>Orderu Odrodzenia Polski</a:t>
            </a:r>
            <a:r>
              <a:rPr lang="en-US" sz="223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(1938)</a:t>
            </a:r>
          </a:p>
          <a:p>
            <a:pPr marL="482008" lvl="1" indent="-241004" algn="l">
              <a:lnSpc>
                <a:spcPts val="3125"/>
              </a:lnSpc>
              <a:buFont typeface="Arial"/>
              <a:buChar char="•"/>
            </a:pPr>
            <a:r>
              <a:rPr lang="en-US" sz="223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Krzyż Oficerski </a:t>
            </a:r>
            <a:r>
              <a:rPr lang="en-US" sz="223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5" tooltip="https://pl.wikipedia.org/wiki/Order_Odrodzenia_Polski"/>
              </a:rPr>
              <a:t>Orderu Odrodzenia Polski</a:t>
            </a:r>
            <a:r>
              <a:rPr lang="en-US" sz="223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(10 listopada 1928)</a:t>
            </a:r>
          </a:p>
          <a:p>
            <a:pPr marL="482008" lvl="1" indent="-241004" algn="l">
              <a:lnSpc>
                <a:spcPts val="3125"/>
              </a:lnSpc>
              <a:buFont typeface="Arial"/>
              <a:buChar char="•"/>
            </a:pPr>
            <a:r>
              <a:rPr lang="en-US" sz="223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Złoty </a:t>
            </a:r>
            <a:r>
              <a:rPr lang="en-US" sz="223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6" tooltip="https://pl.wikipedia.org/wiki/Krzy%C5%BC_Zas%C5%82ugi_z_Mieczami"/>
              </a:rPr>
              <a:t>Krzyż Zasługi z Mieczami</a:t>
            </a:r>
          </a:p>
          <a:p>
            <a:pPr marL="482008" lvl="1" indent="-241004" algn="l">
              <a:lnSpc>
                <a:spcPts val="3125"/>
              </a:lnSpc>
              <a:buFont typeface="Arial"/>
              <a:buChar char="•"/>
            </a:pPr>
            <a:r>
              <a:rPr lang="en-US" sz="223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Złoty </a:t>
            </a:r>
            <a:r>
              <a:rPr lang="en-US" sz="223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7" tooltip="https://pl.wikipedia.org/wiki/Krzy%C5%BC_Zas%C5%82ugi"/>
              </a:rPr>
              <a:t>Krzyż Zasługi</a:t>
            </a:r>
            <a:r>
              <a:rPr lang="en-US" sz="223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(29 kwietnia 1925)</a:t>
            </a:r>
          </a:p>
          <a:p>
            <a:pPr marL="482008" lvl="1" indent="-241004" algn="l">
              <a:lnSpc>
                <a:spcPts val="3125"/>
              </a:lnSpc>
              <a:buFont typeface="Arial"/>
              <a:buChar char="•"/>
            </a:pPr>
            <a:r>
              <a:rPr lang="en-US" sz="223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8" tooltip="https://pl.wikipedia.org/wiki/Medal_Pami%C4%85tkowy_za_Wojn%C4%99_1918%E2%80%931921"/>
              </a:rPr>
              <a:t>Medal Pamiątkowy za Wojnę 1918–1921</a:t>
            </a:r>
            <a:r>
              <a:rPr lang="en-US" sz="223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(1928)</a:t>
            </a:r>
          </a:p>
          <a:p>
            <a:pPr marL="482008" lvl="1" indent="-241004" algn="l">
              <a:lnSpc>
                <a:spcPts val="3125"/>
              </a:lnSpc>
              <a:buFont typeface="Arial"/>
              <a:buChar char="•"/>
            </a:pPr>
            <a:r>
              <a:rPr lang="en-US" sz="223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9" tooltip="https://pl.wikipedia.org/wiki/Medal_Dziesi%C4%99ciolecia_Odzyskanej_Niepodleg%C5%82o%C5%9Bci"/>
              </a:rPr>
              <a:t>Medal Dziesięciolecia Odzyskanej Niepodległości</a:t>
            </a:r>
            <a:r>
              <a:rPr lang="en-US" sz="223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(1928)</a:t>
            </a:r>
          </a:p>
          <a:p>
            <a:pPr marL="482008" lvl="1" indent="-241004" algn="l">
              <a:lnSpc>
                <a:spcPts val="3125"/>
              </a:lnSpc>
              <a:buFont typeface="Arial"/>
              <a:buChar char="•"/>
            </a:pPr>
            <a:r>
              <a:rPr lang="en-US" sz="223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Złota </a:t>
            </a:r>
            <a:r>
              <a:rPr lang="en-US" sz="223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10" tooltip="https://pl.wikipedia.org/wiki/Odznaka_Honorowa_Ligi_Obrony_Powietrznej_i_Przeciwgazowej"/>
              </a:rPr>
              <a:t>Odznaka Honorowa Ligi Obrony Powietrznej i Przeciwgazowej</a:t>
            </a:r>
            <a:r>
              <a:rPr lang="en-US" sz="223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I stopnia</a:t>
            </a:r>
          </a:p>
          <a:p>
            <a:pPr marL="482008" lvl="1" indent="-241004" algn="l">
              <a:lnSpc>
                <a:spcPts val="3125"/>
              </a:lnSpc>
              <a:buFont typeface="Arial"/>
              <a:buChar char="•"/>
            </a:pPr>
            <a:r>
              <a:rPr lang="en-US" sz="223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Krzyż Wielki </a:t>
            </a:r>
            <a:r>
              <a:rPr lang="en-US" sz="223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11" tooltip="https://pl.wikipedia.org/wiki/Order_Miecza"/>
              </a:rPr>
              <a:t>Orderu Miecza</a:t>
            </a:r>
            <a:r>
              <a:rPr lang="en-US" sz="223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(</a:t>
            </a:r>
            <a:r>
              <a:rPr lang="en-US" sz="223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12" tooltip="https://pl.wikipedia.org/wiki/Szwecja"/>
              </a:rPr>
              <a:t>Szwecja</a:t>
            </a:r>
            <a:r>
              <a:rPr lang="en-US" sz="223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, 1939)</a:t>
            </a:r>
          </a:p>
          <a:p>
            <a:pPr marL="482008" lvl="1" indent="-241004" algn="l">
              <a:lnSpc>
                <a:spcPts val="3125"/>
              </a:lnSpc>
              <a:buFont typeface="Arial"/>
              <a:buChar char="•"/>
            </a:pPr>
            <a:r>
              <a:rPr lang="en-US" sz="223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Komandor z Gwiazdą </a:t>
            </a:r>
            <a:r>
              <a:rPr lang="en-US" sz="223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11" tooltip="https://pl.wikipedia.org/wiki/Order_Miecza"/>
              </a:rPr>
              <a:t>Orderu Miecza</a:t>
            </a:r>
            <a:r>
              <a:rPr lang="en-US" sz="223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(Szwecja, 1932)</a:t>
            </a:r>
          </a:p>
          <a:p>
            <a:pPr marL="482008" lvl="1" indent="-241004" algn="l">
              <a:lnSpc>
                <a:spcPts val="3125"/>
              </a:lnSpc>
              <a:buFont typeface="Arial"/>
              <a:buChar char="•"/>
            </a:pPr>
            <a:r>
              <a:rPr lang="en-US" sz="223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Komandor z Gwiazdą </a:t>
            </a:r>
            <a:r>
              <a:rPr lang="en-US" sz="223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13" tooltip="https://pl.wikipedia.org/wiki/Order_Trzech_Gwiazd"/>
              </a:rPr>
              <a:t>Orderu Trzech Gwiazd</a:t>
            </a:r>
            <a:r>
              <a:rPr lang="en-US" sz="223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(</a:t>
            </a:r>
            <a:r>
              <a:rPr lang="en-US" sz="223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14" tooltip="https://pl.wikipedia.org/wiki/%C5%81otwa"/>
              </a:rPr>
              <a:t>Łotwa</a:t>
            </a:r>
            <a:r>
              <a:rPr lang="en-US" sz="223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)</a:t>
            </a:r>
          </a:p>
          <a:p>
            <a:pPr marL="482008" lvl="1" indent="-241004" algn="l">
              <a:lnSpc>
                <a:spcPts val="3125"/>
              </a:lnSpc>
              <a:buFont typeface="Arial"/>
              <a:buChar char="•"/>
            </a:pPr>
            <a:r>
              <a:rPr lang="en-US" sz="223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Komandor </a:t>
            </a:r>
            <a:r>
              <a:rPr lang="en-US" sz="223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15" tooltip="https://pl.wikipedia.org/wiki/Order_Danebroga"/>
              </a:rPr>
              <a:t>Orderu Danebroga</a:t>
            </a:r>
            <a:r>
              <a:rPr lang="en-US" sz="223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(</a:t>
            </a:r>
            <a:r>
              <a:rPr lang="en-US" sz="223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16" tooltip="https://pl.wikipedia.org/wiki/Dania"/>
              </a:rPr>
              <a:t>Dania</a:t>
            </a:r>
            <a:r>
              <a:rPr lang="en-US" sz="223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, 1931)</a:t>
            </a:r>
          </a:p>
          <a:p>
            <a:pPr marL="482008" lvl="1" indent="-241004" algn="l">
              <a:lnSpc>
                <a:spcPts val="3125"/>
              </a:lnSpc>
              <a:buFont typeface="Arial"/>
              <a:buChar char="•"/>
            </a:pPr>
            <a:r>
              <a:rPr lang="en-US" sz="223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Komandor </a:t>
            </a:r>
            <a:r>
              <a:rPr lang="en-US" sz="223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17" tooltip="https://pl.wikipedia.org/wiki/Order_%C5%9Awi%C4%99tego_Sawy"/>
              </a:rPr>
              <a:t>Orderu św. Sawy</a:t>
            </a:r>
            <a:r>
              <a:rPr lang="en-US" sz="223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(</a:t>
            </a:r>
            <a:r>
              <a:rPr lang="en-US" sz="223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18" tooltip="https://pl.wikipedia.org/wiki/Jugos%C5%82awia"/>
              </a:rPr>
              <a:t>Jugosławia</a:t>
            </a:r>
            <a:r>
              <a:rPr lang="en-US" sz="223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, 1931)</a:t>
            </a:r>
          </a:p>
          <a:p>
            <a:pPr marL="482008" lvl="1" indent="-241004" algn="l">
              <a:lnSpc>
                <a:spcPts val="3125"/>
              </a:lnSpc>
              <a:buFont typeface="Arial"/>
              <a:buChar char="•"/>
            </a:pPr>
            <a:r>
              <a:rPr lang="en-US" sz="223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Oficer </a:t>
            </a:r>
            <a:r>
              <a:rPr lang="en-US" sz="223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19" tooltip="https://pl.wikipedia.org/wiki/Legia_Honorowa"/>
              </a:rPr>
              <a:t>Orderu Legii Honorowej</a:t>
            </a:r>
            <a:r>
              <a:rPr lang="en-US" sz="223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(</a:t>
            </a:r>
            <a:r>
              <a:rPr lang="en-US" sz="223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20" tooltip="https://pl.wikipedia.org/wiki/Francja"/>
              </a:rPr>
              <a:t>Francja</a:t>
            </a:r>
            <a:r>
              <a:rPr lang="en-US" sz="223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, 1927)</a:t>
            </a:r>
          </a:p>
          <a:p>
            <a:pPr marL="482008" lvl="1" indent="-241004" algn="l">
              <a:lnSpc>
                <a:spcPts val="3125"/>
              </a:lnSpc>
              <a:buFont typeface="Arial"/>
              <a:buChar char="•"/>
            </a:pPr>
            <a:r>
              <a:rPr lang="en-US" sz="223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21" tooltip="https://pl.wikipedia.org/wiki/Krzy%C5%BC_%C5%BBelazny"/>
              </a:rPr>
              <a:t>Krzyż Żelazny</a:t>
            </a:r>
            <a:r>
              <a:rPr lang="en-US" sz="223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I klasy (</a:t>
            </a:r>
            <a:r>
              <a:rPr lang="en-US" sz="223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22" tooltip="https://pl.wikipedia.org/wiki/Kr%C3%B3lestwo_Prus"/>
              </a:rPr>
              <a:t>Królestwo Prus</a:t>
            </a:r>
            <a:r>
              <a:rPr lang="en-US" sz="223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, 1918)</a:t>
            </a:r>
          </a:p>
          <a:p>
            <a:pPr marL="482008" lvl="1" indent="-241004" algn="l">
              <a:lnSpc>
                <a:spcPts val="3125"/>
              </a:lnSpc>
              <a:buFont typeface="Arial"/>
              <a:buChar char="•"/>
            </a:pPr>
            <a:r>
              <a:rPr lang="en-US" sz="223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Krzyż Żelazny II klasy (Królestwo Prus, 1915)</a:t>
            </a:r>
          </a:p>
          <a:p>
            <a:pPr marL="482008" lvl="1" indent="-241004" algn="l">
              <a:lnSpc>
                <a:spcPts val="3125"/>
              </a:lnSpc>
              <a:buFont typeface="Arial"/>
              <a:buChar char="•"/>
            </a:pPr>
            <a:r>
              <a:rPr lang="en-US" sz="223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23" tooltip="https://pl.wikipedia.org/wiki/Order_S%C5%82onia_Bia%C5%82ego"/>
              </a:rPr>
              <a:t>Order Słonia Białego</a:t>
            </a:r>
            <a:r>
              <a:rPr lang="en-US" sz="223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(</a:t>
            </a:r>
            <a:r>
              <a:rPr lang="en-US" sz="223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24" tooltip="https://pl.wikipedia.org/wiki/Tajlandia"/>
              </a:rPr>
              <a:t>Syjam</a:t>
            </a:r>
            <a:r>
              <a:rPr lang="en-US" sz="223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, 1927)</a:t>
            </a:r>
          </a:p>
          <a:p>
            <a:pPr algn="l">
              <a:lnSpc>
                <a:spcPts val="3125"/>
              </a:lnSpc>
              <a:spcBef>
                <a:spcPct val="0"/>
              </a:spcBef>
            </a:pPr>
            <a:endParaRPr lang="en-US" sz="2232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238250"/>
            <a:ext cx="6944457" cy="163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6999" b="1">
                <a:solidFill>
                  <a:srgbClr val="CF8230"/>
                </a:solidFill>
                <a:latin typeface="Stardos Stencil Bold"/>
                <a:ea typeface="Stardos Stencil Bold"/>
                <a:cs typeface="Stardos Stencil Bold"/>
                <a:sym typeface="Stardos Stencil Bold"/>
              </a:rPr>
              <a:t>POMNIK ADM.J.UNRUGA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973157" y="5361032"/>
            <a:ext cx="9311889" cy="4228499"/>
            <a:chOff x="0" y="0"/>
            <a:chExt cx="1442655" cy="6551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42655" cy="655105"/>
            </a:xfrm>
            <a:custGeom>
              <a:avLst/>
              <a:gdLst/>
              <a:ahLst/>
              <a:cxnLst/>
              <a:rect l="l" t="t" r="r" b="b"/>
              <a:pathLst>
                <a:path w="1442655" h="655105">
                  <a:moveTo>
                    <a:pt x="0" y="0"/>
                  </a:moveTo>
                  <a:lnTo>
                    <a:pt x="1442655" y="0"/>
                  </a:lnTo>
                  <a:lnTo>
                    <a:pt x="1442655" y="655105"/>
                  </a:lnTo>
                  <a:lnTo>
                    <a:pt x="0" y="655105"/>
                  </a:lnTo>
                  <a:close/>
                </a:path>
              </a:pathLst>
            </a:custGeom>
            <a:blipFill>
              <a:blip r:embed="rId2"/>
              <a:stretch>
                <a:fillRect t="-32581" b="-32581"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1028700" y="3492569"/>
            <a:ext cx="6322438" cy="2076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26 czerwca 2021r. w naszej dzielnicy odsłonięto pomnik  dla uczczenia postaci Admirała Józefa Unruga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4177360" y="444570"/>
            <a:ext cx="3107686" cy="4114800"/>
            <a:chOff x="0" y="0"/>
            <a:chExt cx="481462" cy="6374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462" cy="637490"/>
            </a:xfrm>
            <a:custGeom>
              <a:avLst/>
              <a:gdLst/>
              <a:ahLst/>
              <a:cxnLst/>
              <a:rect l="l" t="t" r="r" b="b"/>
              <a:pathLst>
                <a:path w="481462" h="637490">
                  <a:moveTo>
                    <a:pt x="0" y="0"/>
                  </a:moveTo>
                  <a:lnTo>
                    <a:pt x="481462" y="0"/>
                  </a:lnTo>
                  <a:lnTo>
                    <a:pt x="481462" y="637490"/>
                  </a:lnTo>
                  <a:lnTo>
                    <a:pt x="0" y="637490"/>
                  </a:lnTo>
                  <a:close/>
                </a:path>
              </a:pathLst>
            </a:custGeom>
            <a:blipFill>
              <a:blip r:embed="rId3"/>
              <a:stretch>
                <a:fillRect t="-349" b="-349"/>
              </a:stretch>
            </a:blipFill>
          </p:spPr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22017" y="1381661"/>
            <a:ext cx="6929537" cy="6929537"/>
          </a:xfrm>
          <a:custGeom>
            <a:avLst/>
            <a:gdLst/>
            <a:ahLst/>
            <a:cxnLst/>
            <a:rect l="l" t="t" r="r" b="b"/>
            <a:pathLst>
              <a:path w="6929537" h="6929537">
                <a:moveTo>
                  <a:pt x="0" y="0"/>
                </a:moveTo>
                <a:lnTo>
                  <a:pt x="6929537" y="0"/>
                </a:lnTo>
                <a:lnTo>
                  <a:pt x="6929537" y="6929537"/>
                </a:lnTo>
                <a:lnTo>
                  <a:pt x="0" y="69295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67225" y="1880552"/>
            <a:ext cx="6929537" cy="6430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FFFFFF"/>
                </a:solidFill>
                <a:latin typeface="Stardos Stencil Bold"/>
                <a:ea typeface="Stardos Stencil Bold"/>
                <a:cs typeface="Stardos Stencil Bold"/>
                <a:sym typeface="Stardos Stencil Bold"/>
              </a:rPr>
              <a:t>28 maja 2025r.</a:t>
            </a:r>
          </a:p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FFFFFF"/>
                </a:solidFill>
                <a:latin typeface="Stardos Stencil Bold"/>
                <a:ea typeface="Stardos Stencil Bold"/>
                <a:cs typeface="Stardos Stencil Bold"/>
                <a:sym typeface="Stardos Stencil Bold"/>
              </a:rPr>
              <a:t>nasze przedszkole otrzymało nazwę </a:t>
            </a:r>
          </a:p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FFFFFF"/>
                </a:solidFill>
                <a:latin typeface="Stardos Stencil Bold"/>
                <a:ea typeface="Stardos Stencil Bold"/>
                <a:cs typeface="Stardos Stencil Bold"/>
                <a:sym typeface="Stardos Stencil Bold"/>
              </a:rPr>
              <a:t>ADMIRAŁKI</a:t>
            </a:r>
          </a:p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FFFFFF"/>
                </a:solidFill>
                <a:latin typeface="Stardos Stencil Bold"/>
                <a:ea typeface="Stardos Stencil Bold"/>
                <a:cs typeface="Stardos Stencil Bold"/>
                <a:sym typeface="Stardos Stencil Bold"/>
              </a:rPr>
              <a:t>a naszym patronem został</a:t>
            </a:r>
          </a:p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FFFFFF"/>
                </a:solidFill>
                <a:latin typeface="Stardos Stencil Bold"/>
                <a:ea typeface="Stardos Stencil Bold"/>
                <a:cs typeface="Stardos Stencil Bold"/>
                <a:sym typeface="Stardos Stencil Bold"/>
              </a:rPr>
              <a:t>adm. Józef Unrug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5032579" y="0"/>
            <a:ext cx="824280" cy="10287000"/>
            <a:chOff x="0" y="0"/>
            <a:chExt cx="130257" cy="1625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0257" cy="1625600"/>
            </a:xfrm>
            <a:custGeom>
              <a:avLst/>
              <a:gdLst/>
              <a:ahLst/>
              <a:cxnLst/>
              <a:rect l="l" t="t" r="r" b="b"/>
              <a:pathLst>
                <a:path w="130257" h="1625600">
                  <a:moveTo>
                    <a:pt x="0" y="0"/>
                  </a:moveTo>
                  <a:lnTo>
                    <a:pt x="130257" y="0"/>
                  </a:lnTo>
                  <a:lnTo>
                    <a:pt x="130257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CF823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30257" cy="1663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6435020" y="0"/>
            <a:ext cx="824280" cy="10287000"/>
            <a:chOff x="0" y="0"/>
            <a:chExt cx="130257" cy="16256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0257" cy="1625600"/>
            </a:xfrm>
            <a:custGeom>
              <a:avLst/>
              <a:gdLst/>
              <a:ahLst/>
              <a:cxnLst/>
              <a:rect l="l" t="t" r="r" b="b"/>
              <a:pathLst>
                <a:path w="130257" h="1625600">
                  <a:moveTo>
                    <a:pt x="0" y="0"/>
                  </a:moveTo>
                  <a:lnTo>
                    <a:pt x="130257" y="0"/>
                  </a:lnTo>
                  <a:lnTo>
                    <a:pt x="130257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CF823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30257" cy="1663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87306" y="667734"/>
            <a:ext cx="6933146" cy="8951532"/>
            <a:chOff x="0" y="0"/>
            <a:chExt cx="829185" cy="10705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9185" cy="1070578"/>
            </a:xfrm>
            <a:custGeom>
              <a:avLst/>
              <a:gdLst/>
              <a:ahLst/>
              <a:cxnLst/>
              <a:rect l="l" t="t" r="r" b="b"/>
              <a:pathLst>
                <a:path w="829185" h="1070578">
                  <a:moveTo>
                    <a:pt x="203200" y="0"/>
                  </a:moveTo>
                  <a:lnTo>
                    <a:pt x="829185" y="0"/>
                  </a:lnTo>
                  <a:lnTo>
                    <a:pt x="625985" y="1070578"/>
                  </a:lnTo>
                  <a:lnTo>
                    <a:pt x="0" y="1070578"/>
                  </a:lnTo>
                  <a:lnTo>
                    <a:pt x="203200" y="0"/>
                  </a:lnTo>
                  <a:close/>
                </a:path>
              </a:pathLst>
            </a:custGeom>
            <a:blipFill>
              <a:blip r:embed="rId2"/>
              <a:stretch>
                <a:fillRect l="-632" r="-632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7259300" y="0"/>
            <a:ext cx="1028700" cy="5982397"/>
            <a:chOff x="0" y="0"/>
            <a:chExt cx="270933" cy="157561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0933" cy="1575611"/>
            </a:xfrm>
            <a:custGeom>
              <a:avLst/>
              <a:gdLst/>
              <a:ahLst/>
              <a:cxnLst/>
              <a:rect l="l" t="t" r="r" b="b"/>
              <a:pathLst>
                <a:path w="270933" h="1575611">
                  <a:moveTo>
                    <a:pt x="0" y="0"/>
                  </a:moveTo>
                  <a:lnTo>
                    <a:pt x="270933" y="0"/>
                  </a:lnTo>
                  <a:lnTo>
                    <a:pt x="270933" y="1575611"/>
                  </a:lnTo>
                  <a:lnTo>
                    <a:pt x="0" y="1575611"/>
                  </a:lnTo>
                  <a:close/>
                </a:path>
              </a:pathLst>
            </a:custGeom>
            <a:solidFill>
              <a:srgbClr val="262626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70933" cy="1613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1808511"/>
            <a:ext cx="7576720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6999" b="1">
                <a:solidFill>
                  <a:srgbClr val="CF8230"/>
                </a:solidFill>
                <a:latin typeface="Stardos Stencil Bold"/>
                <a:ea typeface="Stardos Stencil Bold"/>
                <a:cs typeface="Stardos Stencil Bold"/>
                <a:sym typeface="Stardos Stencil Bold"/>
              </a:rPr>
              <a:t>RODZINA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378091"/>
            <a:ext cx="9144623" cy="2702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2"/>
              </a:lnSpc>
            </a:pPr>
            <a:r>
              <a:rPr lang="en-US" sz="2587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Był synem </a:t>
            </a:r>
            <a:r>
              <a:rPr lang="en-US" sz="2587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3" tooltip="https://pl.wikipedia.org/wiki/Genera%C5%82#Stopnie_generalskie_w_innych_armiach"/>
              </a:rPr>
              <a:t>generała majora</a:t>
            </a:r>
            <a:r>
              <a:rPr lang="en-US" sz="2587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gwardii pruskiej </a:t>
            </a:r>
            <a:r>
              <a:rPr lang="en-US" sz="2587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4" tooltip="https://pl.wikipedia.org/wiki/Thadd%C3%A4us_von_Unruh"/>
              </a:rPr>
              <a:t>Tadeusza Gustawa</a:t>
            </a:r>
            <a:r>
              <a:rPr lang="en-US" sz="2587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i saksońskiej hrabianki Izydory von Bunau. </a:t>
            </a:r>
          </a:p>
          <a:p>
            <a:pPr algn="l">
              <a:lnSpc>
                <a:spcPts val="3622"/>
              </a:lnSpc>
            </a:pPr>
            <a:r>
              <a:rPr lang="en-US" sz="2587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Razem z bratem Michałem wychowywani byli w polskiej tradycji.</a:t>
            </a:r>
          </a:p>
          <a:p>
            <a:pPr algn="l">
              <a:lnSpc>
                <a:spcPts val="3622"/>
              </a:lnSpc>
            </a:pPr>
            <a:r>
              <a:rPr lang="en-US" sz="2587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Ich korzenie wywodziły się z XVI-wiecznej linii rodu </a:t>
            </a:r>
          </a:p>
          <a:p>
            <a:pPr algn="l">
              <a:lnSpc>
                <a:spcPts val="3622"/>
              </a:lnSpc>
              <a:spcBef>
                <a:spcPct val="0"/>
              </a:spcBef>
            </a:pPr>
            <a:r>
              <a:rPr lang="en-US" sz="2587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von Unruh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620281" y="0"/>
            <a:ext cx="1162269" cy="10287000"/>
            <a:chOff x="0" y="0"/>
            <a:chExt cx="183667" cy="1625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3667" cy="1625600"/>
            </a:xfrm>
            <a:custGeom>
              <a:avLst/>
              <a:gdLst/>
              <a:ahLst/>
              <a:cxnLst/>
              <a:rect l="l" t="t" r="r" b="b"/>
              <a:pathLst>
                <a:path w="183667" h="1625600">
                  <a:moveTo>
                    <a:pt x="0" y="0"/>
                  </a:moveTo>
                  <a:lnTo>
                    <a:pt x="183667" y="0"/>
                  </a:lnTo>
                  <a:lnTo>
                    <a:pt x="183667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CF823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83667" cy="1663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258800" y="0"/>
            <a:ext cx="1162269" cy="10287000"/>
            <a:chOff x="0" y="0"/>
            <a:chExt cx="183667" cy="16256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3667" cy="1625600"/>
            </a:xfrm>
            <a:custGeom>
              <a:avLst/>
              <a:gdLst/>
              <a:ahLst/>
              <a:cxnLst/>
              <a:rect l="l" t="t" r="r" b="b"/>
              <a:pathLst>
                <a:path w="183667" h="1625600">
                  <a:moveTo>
                    <a:pt x="0" y="0"/>
                  </a:moveTo>
                  <a:lnTo>
                    <a:pt x="183667" y="0"/>
                  </a:lnTo>
                  <a:lnTo>
                    <a:pt x="183667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CF823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83667" cy="1663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899731" y="0"/>
            <a:ext cx="1162269" cy="10287000"/>
            <a:chOff x="0" y="0"/>
            <a:chExt cx="183667" cy="16256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3667" cy="1625600"/>
            </a:xfrm>
            <a:custGeom>
              <a:avLst/>
              <a:gdLst/>
              <a:ahLst/>
              <a:cxnLst/>
              <a:rect l="l" t="t" r="r" b="b"/>
              <a:pathLst>
                <a:path w="183667" h="1625600">
                  <a:moveTo>
                    <a:pt x="0" y="0"/>
                  </a:moveTo>
                  <a:lnTo>
                    <a:pt x="183667" y="0"/>
                  </a:lnTo>
                  <a:lnTo>
                    <a:pt x="183667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CF823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83667" cy="1663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725134" y="721241"/>
            <a:ext cx="8229600" cy="8844517"/>
            <a:chOff x="0" y="0"/>
            <a:chExt cx="704231" cy="75685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04231" cy="756851"/>
            </a:xfrm>
            <a:custGeom>
              <a:avLst/>
              <a:gdLst/>
              <a:ahLst/>
              <a:cxnLst/>
              <a:rect l="l" t="t" r="r" b="b"/>
              <a:pathLst>
                <a:path w="704231" h="756851">
                  <a:moveTo>
                    <a:pt x="501031" y="0"/>
                  </a:moveTo>
                  <a:lnTo>
                    <a:pt x="203200" y="0"/>
                  </a:lnTo>
                  <a:lnTo>
                    <a:pt x="0" y="378426"/>
                  </a:lnTo>
                  <a:lnTo>
                    <a:pt x="203200" y="756851"/>
                  </a:lnTo>
                  <a:lnTo>
                    <a:pt x="501031" y="756851"/>
                  </a:lnTo>
                  <a:lnTo>
                    <a:pt x="704231" y="378426"/>
                  </a:lnTo>
                  <a:lnTo>
                    <a:pt x="501031" y="0"/>
                  </a:lnTo>
                  <a:close/>
                </a:path>
              </a:pathLst>
            </a:custGeom>
            <a:blipFill>
              <a:blip r:embed="rId2"/>
              <a:stretch>
                <a:fillRect t="-13727" b="-13727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1028700" y="410877"/>
            <a:ext cx="8115300" cy="10458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Od 1 kwietnia 1904 do 27 września 1907 - przeszedł szkolenie oficerskie w Marineakademie w Kilonii, otrzymał tam stopień </a:t>
            </a:r>
            <a:r>
              <a:rPr lang="en-US" sz="29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3" tooltip="https://pl.wikipedia.org/wiki/Podporucznik_marynarki"/>
              </a:rPr>
              <a:t>podporucznika</a:t>
            </a:r>
            <a:r>
              <a:rPr lang="en-US" sz="29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  <a:p>
            <a:pPr algn="l">
              <a:lnSpc>
                <a:spcPts val="4199"/>
              </a:lnSpc>
            </a:pPr>
            <a:endParaRPr lang="en-US" sz="2999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Pływał na pokładach niemieckich okrętów: „Stosch” i „Mars”</a:t>
            </a:r>
          </a:p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4" tooltip="https://pl.wikipedia.org/wiki/Kr%C4%85%C5%BCownik"/>
              </a:rPr>
              <a:t>krążownikach</a:t>
            </a:r>
            <a:r>
              <a:rPr lang="en-US" sz="29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„München” i </a:t>
            </a:r>
            <a:r>
              <a:rPr lang="en-US" sz="29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5" tooltip="https://pl.wikipedia.org/wiki/SMS_Niobe_(1899)"/>
              </a:rPr>
              <a:t>„Niobe”</a:t>
            </a:r>
            <a:r>
              <a:rPr lang="en-US" sz="29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</a:p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6" tooltip="https://pl.wikipedia.org/wiki/Pancernik"/>
              </a:rPr>
              <a:t>pancerniku</a:t>
            </a:r>
            <a:r>
              <a:rPr lang="en-US" sz="29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9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7" tooltip="https://pl.wikipedia.org/w/index.php?title=SMS_Braunschweig&amp;action=edit&amp;redlink=1"/>
              </a:rPr>
              <a:t>„Braunschweig” </a:t>
            </a:r>
            <a:r>
              <a:rPr lang="en-US" sz="29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i </a:t>
            </a:r>
            <a:r>
              <a:rPr lang="en-US" sz="29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8" tooltip="https://pl.wikipedia.org/w/index.php?title=SMS_Friedrich_der_Gro%C3%9Fe_(1911)&amp;action=edit&amp;redlink=1"/>
              </a:rPr>
              <a:t>„Friedrich der Große”</a:t>
            </a:r>
            <a:r>
              <a:rPr lang="en-US" sz="29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﻿</a:t>
            </a:r>
          </a:p>
          <a:p>
            <a:pPr algn="l">
              <a:lnSpc>
                <a:spcPts val="4199"/>
              </a:lnSpc>
            </a:pPr>
            <a:endParaRPr lang="en-US" sz="2999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W latach 1915–1919 pełnił służbę na okrętach podwodnych - </a:t>
            </a:r>
            <a:r>
              <a:rPr lang="en-US" sz="29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9" tooltip="https://pl.wikipedia.org/wiki/SM_UB-25"/>
              </a:rPr>
              <a:t>UB-25</a:t>
            </a:r>
            <a:r>
              <a:rPr lang="en-US" sz="29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9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10" tooltip="https://pl.wikipedia.org/wiki/SM_UC-11"/>
              </a:rPr>
              <a:t>UC-11</a:t>
            </a:r>
            <a:r>
              <a:rPr lang="en-US" sz="29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i </a:t>
            </a:r>
            <a:r>
              <a:rPr lang="en-US" sz="29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11" tooltip="https://pl.wikipedia.org/wiki/SM_UC-28"/>
              </a:rPr>
              <a:t>UC-28</a:t>
            </a:r>
            <a:r>
              <a:rPr lang="en-US" sz="29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  <a:p>
            <a:pPr algn="l">
              <a:lnSpc>
                <a:spcPts val="4199"/>
              </a:lnSpc>
              <a:spcBef>
                <a:spcPct val="0"/>
              </a:spcBef>
            </a:pPr>
            <a:endParaRPr lang="en-US" sz="2999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Następnie pełnił funkcję </a:t>
            </a:r>
            <a:r>
              <a:rPr lang="en-US" sz="29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12" tooltip="https://pl.wikipedia.org/wiki/Komendant"/>
              </a:rPr>
              <a:t>komendan</a:t>
            </a:r>
            <a:r>
              <a:rPr lang="en-US" sz="29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ta szkoły okrętów podwodnych oraz został dowódcą flotylli okrętów podwodnych.</a:t>
            </a:r>
          </a:p>
          <a:p>
            <a:pPr algn="l">
              <a:lnSpc>
                <a:spcPts val="4199"/>
              </a:lnSpc>
              <a:spcBef>
                <a:spcPct val="0"/>
              </a:spcBef>
            </a:pPr>
            <a:endParaRPr lang="en-US" sz="2999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4199"/>
              </a:lnSpc>
              <a:spcBef>
                <a:spcPct val="0"/>
              </a:spcBef>
            </a:pPr>
            <a:endParaRPr lang="en-US" sz="2999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4199"/>
              </a:lnSpc>
              <a:spcBef>
                <a:spcPct val="0"/>
              </a:spcBef>
            </a:pPr>
            <a:endParaRPr lang="en-US" sz="2999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28335" y="0"/>
            <a:ext cx="824280" cy="10287000"/>
            <a:chOff x="0" y="0"/>
            <a:chExt cx="130257" cy="1625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257" cy="1625600"/>
            </a:xfrm>
            <a:custGeom>
              <a:avLst/>
              <a:gdLst/>
              <a:ahLst/>
              <a:cxnLst/>
              <a:rect l="l" t="t" r="r" b="b"/>
              <a:pathLst>
                <a:path w="130257" h="1625600">
                  <a:moveTo>
                    <a:pt x="0" y="0"/>
                  </a:moveTo>
                  <a:lnTo>
                    <a:pt x="130257" y="0"/>
                  </a:lnTo>
                  <a:lnTo>
                    <a:pt x="130257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CF823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0257" cy="1663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780983" y="0"/>
            <a:ext cx="824280" cy="10287000"/>
            <a:chOff x="0" y="0"/>
            <a:chExt cx="130257" cy="16256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0257" cy="1625600"/>
            </a:xfrm>
            <a:custGeom>
              <a:avLst/>
              <a:gdLst/>
              <a:ahLst/>
              <a:cxnLst/>
              <a:rect l="l" t="t" r="r" b="b"/>
              <a:pathLst>
                <a:path w="130257" h="1625600">
                  <a:moveTo>
                    <a:pt x="0" y="0"/>
                  </a:moveTo>
                  <a:lnTo>
                    <a:pt x="130257" y="0"/>
                  </a:lnTo>
                  <a:lnTo>
                    <a:pt x="130257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CF823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30257" cy="1663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834266" y="0"/>
            <a:ext cx="824280" cy="10287000"/>
            <a:chOff x="0" y="0"/>
            <a:chExt cx="130257" cy="16256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0257" cy="1625600"/>
            </a:xfrm>
            <a:custGeom>
              <a:avLst/>
              <a:gdLst/>
              <a:ahLst/>
              <a:cxnLst/>
              <a:rect l="l" t="t" r="r" b="b"/>
              <a:pathLst>
                <a:path w="130257" h="1625600">
                  <a:moveTo>
                    <a:pt x="0" y="0"/>
                  </a:moveTo>
                  <a:lnTo>
                    <a:pt x="130257" y="0"/>
                  </a:lnTo>
                  <a:lnTo>
                    <a:pt x="130257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CF823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30257" cy="1663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9714675" y="2367598"/>
            <a:ext cx="8287473" cy="5768081"/>
          </a:xfrm>
          <a:custGeom>
            <a:avLst/>
            <a:gdLst/>
            <a:ahLst/>
            <a:cxnLst/>
            <a:rect l="l" t="t" r="r" b="b"/>
            <a:pathLst>
              <a:path w="8287473" h="5768081">
                <a:moveTo>
                  <a:pt x="0" y="0"/>
                </a:moveTo>
                <a:lnTo>
                  <a:pt x="8287472" y="0"/>
                </a:lnTo>
                <a:lnTo>
                  <a:pt x="8287472" y="5768080"/>
                </a:lnTo>
                <a:lnTo>
                  <a:pt x="0" y="57680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28700" y="600567"/>
            <a:ext cx="7167613" cy="2715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Po odzyskaniu niepodległości Polski przeniósł się do niej w 1919 i zgłosił się do </a:t>
            </a:r>
            <a:r>
              <a:rPr lang="en-US" sz="21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3" tooltip="https://pl.wikipedia.org/wiki/Wojsko_Polskie_(II_RP)"/>
              </a:rPr>
              <a:t>Wojska Polskiego</a:t>
            </a:r>
            <a:r>
              <a:rPr lang="en-US" sz="21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. Zweryfikowany jako </a:t>
            </a:r>
            <a:r>
              <a:rPr lang="en-US" sz="21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4" tooltip="https://pl.wikipedia.org/wiki/Kapitan_marynarki"/>
              </a:rPr>
              <a:t>kapitan marynarki</a:t>
            </a:r>
            <a:r>
              <a:rPr lang="en-US" sz="21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, przydzielony został na kierownika </a:t>
            </a:r>
            <a:r>
              <a:rPr lang="en-US" sz="21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5" tooltip="https://pl.wikipedia.org/wiki/Wydzia%C5%82_Zwalczania_Przest%C4%99pczo%C5%9Bci_S%C5%82u%C5%BCby_Celnej"/>
              </a:rPr>
              <a:t>Wydziału Operacyjnego</a:t>
            </a:r>
            <a:r>
              <a:rPr lang="en-US" sz="21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w Sekcji Organizacyjnej Departamentu dla Spraw Morskich w </a:t>
            </a:r>
            <a:r>
              <a:rPr lang="en-US" sz="21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6" tooltip="https://pl.wikipedia.org/wiki/Warszawa"/>
              </a:rPr>
              <a:t>Warszawie</a:t>
            </a:r>
            <a:r>
              <a:rPr lang="en-US" sz="21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. W 1920 został pierwszym kierownikiem </a:t>
            </a:r>
            <a:r>
              <a:rPr lang="en-US" sz="21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7" tooltip="https://pl.wikipedia.org/wiki/Biuro_Hydrograficzne_Marynarki_Wojennej"/>
              </a:rPr>
              <a:t>Urzędu Hydrograficznego</a:t>
            </a:r>
            <a:r>
              <a:rPr lang="en-US" sz="21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w </a:t>
            </a:r>
            <a:r>
              <a:rPr lang="en-US" sz="21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8" tooltip="https://pl.wikipedia.org/wiki/Gda%C5%84sk"/>
              </a:rPr>
              <a:t>Gdańsku</a:t>
            </a:r>
            <a:r>
              <a:rPr lang="en-US" sz="21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3872650"/>
            <a:ext cx="7167613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Kupił w </a:t>
            </a:r>
            <a:r>
              <a:rPr lang="en-US" sz="21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9" tooltip="https://pl.wikipedia.org/wiki/Hamburg"/>
              </a:rPr>
              <a:t>Hamburgu</a:t>
            </a:r>
            <a:r>
              <a:rPr lang="en-US" sz="21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na własne nazwisko pierwszy polski okręt – </a:t>
            </a:r>
            <a:r>
              <a:rPr lang="en-US" sz="21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10" tooltip="https://pl.wikipedia.org/wiki/ORP_Pomorzanin_(1893)"/>
              </a:rPr>
              <a:t>ORP „Pomorzanin”</a:t>
            </a:r>
            <a:r>
              <a:rPr lang="en-US" sz="21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5364018"/>
            <a:ext cx="7167613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W latach 1920–1922 pełnił obowiązki szefa Sztabu Dowództwa Wybrzeża Morskiego.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6907332"/>
            <a:ext cx="7167613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W listopadzie 1922 roku został zatwierdzony na stanowisko szefa sztabu </a:t>
            </a:r>
            <a:r>
              <a:rPr lang="en-US" sz="21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11" tooltip="https://pl.wikipedia.org/wiki/Flota_II_Rzeczypospolitej"/>
              </a:rPr>
              <a:t>Dowództwa Floty</a:t>
            </a:r>
            <a:r>
              <a:rPr lang="en-US" sz="21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. i szefa Sztabu Dowództwa Wybrzeża Morskiego.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8613577"/>
            <a:ext cx="7167613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W listopadzie 1922 roku został zatwierdzony na stanowisko szefa sztabu </a:t>
            </a:r>
            <a:r>
              <a:rPr lang="en-US" sz="21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11" tooltip="https://pl.wikipedia.org/wiki/Flota_II_Rzeczypospolitej"/>
              </a:rPr>
              <a:t>Dowództwa Floty</a:t>
            </a:r>
            <a:r>
              <a:rPr lang="en-US" sz="21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. i szefa Sztabu Dowództwa Wybrzeża Morskiego.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95241" y="2008711"/>
            <a:ext cx="7745823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6999" b="1">
                <a:solidFill>
                  <a:srgbClr val="CF8230"/>
                </a:solidFill>
                <a:latin typeface="Stardos Stencil Bold"/>
                <a:ea typeface="Stardos Stencil Bold"/>
                <a:cs typeface="Stardos Stencil Bold"/>
                <a:sym typeface="Stardos Stencil Bold"/>
              </a:rPr>
              <a:t>KONTRADMIRAŁ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824280" cy="10287000"/>
            <a:chOff x="0" y="0"/>
            <a:chExt cx="130257" cy="16256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0257" cy="1625600"/>
            </a:xfrm>
            <a:custGeom>
              <a:avLst/>
              <a:gdLst/>
              <a:ahLst/>
              <a:cxnLst/>
              <a:rect l="l" t="t" r="r" b="b"/>
              <a:pathLst>
                <a:path w="130257" h="1625600">
                  <a:moveTo>
                    <a:pt x="0" y="0"/>
                  </a:moveTo>
                  <a:lnTo>
                    <a:pt x="130257" y="0"/>
                  </a:lnTo>
                  <a:lnTo>
                    <a:pt x="130257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CF823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30257" cy="1663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52648" y="0"/>
            <a:ext cx="824280" cy="10287000"/>
            <a:chOff x="0" y="0"/>
            <a:chExt cx="130257" cy="16256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0257" cy="1625600"/>
            </a:xfrm>
            <a:custGeom>
              <a:avLst/>
              <a:gdLst/>
              <a:ahLst/>
              <a:cxnLst/>
              <a:rect l="l" t="t" r="r" b="b"/>
              <a:pathLst>
                <a:path w="130257" h="1625600">
                  <a:moveTo>
                    <a:pt x="0" y="0"/>
                  </a:moveTo>
                  <a:lnTo>
                    <a:pt x="130257" y="0"/>
                  </a:lnTo>
                  <a:lnTo>
                    <a:pt x="130257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CF823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30257" cy="1663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859380" y="1028700"/>
            <a:ext cx="3890799" cy="8229600"/>
            <a:chOff x="0" y="0"/>
            <a:chExt cx="602787" cy="12749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02787" cy="1274980"/>
            </a:xfrm>
            <a:custGeom>
              <a:avLst/>
              <a:gdLst/>
              <a:ahLst/>
              <a:cxnLst/>
              <a:rect l="l" t="t" r="r" b="b"/>
              <a:pathLst>
                <a:path w="602787" h="1274980">
                  <a:moveTo>
                    <a:pt x="0" y="0"/>
                  </a:moveTo>
                  <a:lnTo>
                    <a:pt x="602787" y="0"/>
                  </a:lnTo>
                  <a:lnTo>
                    <a:pt x="602787" y="1274980"/>
                  </a:lnTo>
                  <a:lnTo>
                    <a:pt x="0" y="1274980"/>
                  </a:lnTo>
                  <a:close/>
                </a:path>
              </a:pathLst>
            </a:custGeom>
            <a:blipFill>
              <a:blip r:embed="rId2"/>
              <a:stretch>
                <a:fillRect t="-1477" b="-1477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2895241" y="4427292"/>
            <a:ext cx="8638511" cy="1950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3"/>
              </a:lnSpc>
              <a:spcBef>
                <a:spcPct val="0"/>
              </a:spcBef>
            </a:pPr>
            <a:r>
              <a:rPr lang="en-US" sz="2788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21 grudnia 1932 prezydent RP </a:t>
            </a:r>
            <a:r>
              <a:rPr lang="en-US" sz="2788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3" tooltip="https://pl.wikipedia.org/wiki/Ignacy_Mo%C5%9Bcicki"/>
              </a:rPr>
              <a:t>Ignacy Mościcki</a:t>
            </a:r>
            <a:r>
              <a:rPr lang="en-US" sz="2788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nadał Józegowi Unrugowi stopień </a:t>
            </a:r>
            <a:r>
              <a:rPr lang="en-US" sz="2788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4" tooltip="https://pl.wikipedia.org/wiki/Kontradmira%C5%82"/>
              </a:rPr>
              <a:t>kontradmirała</a:t>
            </a:r>
            <a:r>
              <a:rPr lang="en-US" sz="2788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ze starszeństwem z dniem 1 stycznia 1933 w korpusie oficerów </a:t>
            </a:r>
            <a:r>
              <a:rPr lang="en-US" sz="2788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5" tooltip="https://pl.wikipedia.org/wiki/Marynarka_Wojenna_(II_RP)"/>
              </a:rPr>
              <a:t>Marynarki Wojennej</a:t>
            </a:r>
            <a:r>
              <a:rPr lang="en-US" sz="2788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587380"/>
            <a:ext cx="5434290" cy="163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6999" b="1">
                <a:solidFill>
                  <a:srgbClr val="CF8230"/>
                </a:solidFill>
                <a:latin typeface="Stardos Stencil Bold"/>
                <a:ea typeface="Stardos Stencil Bold"/>
                <a:cs typeface="Stardos Stencil Bold"/>
                <a:sym typeface="Stardos Stencil Bold"/>
              </a:rPr>
              <a:t>II WOJNA ŚWIATOWA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4302018" y="0"/>
            <a:ext cx="824280" cy="4225680"/>
            <a:chOff x="0" y="0"/>
            <a:chExt cx="130257" cy="6677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0257" cy="667762"/>
            </a:xfrm>
            <a:custGeom>
              <a:avLst/>
              <a:gdLst/>
              <a:ahLst/>
              <a:cxnLst/>
              <a:rect l="l" t="t" r="r" b="b"/>
              <a:pathLst>
                <a:path w="130257" h="667762">
                  <a:moveTo>
                    <a:pt x="0" y="0"/>
                  </a:moveTo>
                  <a:lnTo>
                    <a:pt x="130257" y="0"/>
                  </a:lnTo>
                  <a:lnTo>
                    <a:pt x="130257" y="667762"/>
                  </a:lnTo>
                  <a:lnTo>
                    <a:pt x="0" y="667762"/>
                  </a:lnTo>
                  <a:close/>
                </a:path>
              </a:pathLst>
            </a:custGeom>
            <a:solidFill>
              <a:srgbClr val="CF823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30257" cy="7058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302018" y="8366370"/>
            <a:ext cx="824280" cy="1920630"/>
            <a:chOff x="0" y="0"/>
            <a:chExt cx="130257" cy="3035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0257" cy="303507"/>
            </a:xfrm>
            <a:custGeom>
              <a:avLst/>
              <a:gdLst/>
              <a:ahLst/>
              <a:cxnLst/>
              <a:rect l="l" t="t" r="r" b="b"/>
              <a:pathLst>
                <a:path w="130257" h="303507">
                  <a:moveTo>
                    <a:pt x="0" y="0"/>
                  </a:moveTo>
                  <a:lnTo>
                    <a:pt x="130257" y="0"/>
                  </a:lnTo>
                  <a:lnTo>
                    <a:pt x="130257" y="303507"/>
                  </a:lnTo>
                  <a:lnTo>
                    <a:pt x="0" y="303507"/>
                  </a:lnTo>
                  <a:close/>
                </a:path>
              </a:pathLst>
            </a:custGeom>
            <a:solidFill>
              <a:srgbClr val="CF823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30257" cy="3416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5354666" y="0"/>
            <a:ext cx="824280" cy="4225680"/>
            <a:chOff x="0" y="0"/>
            <a:chExt cx="130257" cy="66776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0257" cy="667762"/>
            </a:xfrm>
            <a:custGeom>
              <a:avLst/>
              <a:gdLst/>
              <a:ahLst/>
              <a:cxnLst/>
              <a:rect l="l" t="t" r="r" b="b"/>
              <a:pathLst>
                <a:path w="130257" h="667762">
                  <a:moveTo>
                    <a:pt x="0" y="0"/>
                  </a:moveTo>
                  <a:lnTo>
                    <a:pt x="130257" y="0"/>
                  </a:lnTo>
                  <a:lnTo>
                    <a:pt x="130257" y="667762"/>
                  </a:lnTo>
                  <a:lnTo>
                    <a:pt x="0" y="667762"/>
                  </a:lnTo>
                  <a:close/>
                </a:path>
              </a:pathLst>
            </a:custGeom>
            <a:solidFill>
              <a:srgbClr val="CF823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30257" cy="7058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354666" y="8366370"/>
            <a:ext cx="824280" cy="1920630"/>
            <a:chOff x="0" y="0"/>
            <a:chExt cx="130257" cy="30350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0257" cy="303507"/>
            </a:xfrm>
            <a:custGeom>
              <a:avLst/>
              <a:gdLst/>
              <a:ahLst/>
              <a:cxnLst/>
              <a:rect l="l" t="t" r="r" b="b"/>
              <a:pathLst>
                <a:path w="130257" h="303507">
                  <a:moveTo>
                    <a:pt x="0" y="0"/>
                  </a:moveTo>
                  <a:lnTo>
                    <a:pt x="130257" y="0"/>
                  </a:lnTo>
                  <a:lnTo>
                    <a:pt x="130257" y="303507"/>
                  </a:lnTo>
                  <a:lnTo>
                    <a:pt x="0" y="303507"/>
                  </a:lnTo>
                  <a:close/>
                </a:path>
              </a:pathLst>
            </a:custGeom>
            <a:solidFill>
              <a:srgbClr val="CF823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30257" cy="3416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051993" y="1894391"/>
            <a:ext cx="6500051" cy="6498218"/>
            <a:chOff x="0" y="0"/>
            <a:chExt cx="812800" cy="81257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571"/>
            </a:xfrm>
            <a:custGeom>
              <a:avLst/>
              <a:gdLst/>
              <a:ahLst/>
              <a:cxnLst/>
              <a:rect l="l" t="t" r="r" b="b"/>
              <a:pathLst>
                <a:path w="812800" h="812571">
                  <a:moveTo>
                    <a:pt x="574675" y="0"/>
                  </a:moveTo>
                  <a:lnTo>
                    <a:pt x="812800" y="238125"/>
                  </a:lnTo>
                  <a:lnTo>
                    <a:pt x="812800" y="574446"/>
                  </a:lnTo>
                  <a:lnTo>
                    <a:pt x="574675" y="812571"/>
                  </a:lnTo>
                  <a:lnTo>
                    <a:pt x="238125" y="812571"/>
                  </a:lnTo>
                  <a:lnTo>
                    <a:pt x="0" y="574446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blipFill>
              <a:blip r:embed="rId2"/>
              <a:stretch>
                <a:fillRect l="-23943" r="-23943"/>
              </a:stretch>
            </a:blipFill>
          </p:spPr>
        </p:sp>
      </p:grpSp>
      <p:sp>
        <p:nvSpPr>
          <p:cNvPr id="17" name="TextBox 17"/>
          <p:cNvSpPr txBox="1"/>
          <p:nvPr/>
        </p:nvSpPr>
        <p:spPr>
          <a:xfrm>
            <a:off x="1028700" y="4438894"/>
            <a:ext cx="7458381" cy="3927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We wrześniu 1939 roku, z bazy na Helu kierował Obroną Wybrzeża. Nie chcąc mnożyć strat, wobec beznadziejnej sytuacji militarnej, zdecydował 2 października o kapitulacji garnizonu. </a:t>
            </a: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Rozmowy kapitulacyjne prowadził za pośrednictwem tłumacza twierdząc, że                „1 września zapomniał języka niemieckiego”.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37053" y="2343720"/>
            <a:ext cx="6045419" cy="4789178"/>
            <a:chOff x="0" y="0"/>
            <a:chExt cx="1609418" cy="1274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9418" cy="1274980"/>
            </a:xfrm>
            <a:custGeom>
              <a:avLst/>
              <a:gdLst/>
              <a:ahLst/>
              <a:cxnLst/>
              <a:rect l="l" t="t" r="r" b="b"/>
              <a:pathLst>
                <a:path w="1609418" h="1274980">
                  <a:moveTo>
                    <a:pt x="0" y="0"/>
                  </a:moveTo>
                  <a:lnTo>
                    <a:pt x="1609418" y="0"/>
                  </a:lnTo>
                  <a:lnTo>
                    <a:pt x="1609418" y="1274980"/>
                  </a:lnTo>
                  <a:lnTo>
                    <a:pt x="0" y="1274980"/>
                  </a:lnTo>
                  <a:close/>
                </a:path>
              </a:pathLst>
            </a:custGeom>
            <a:blipFill>
              <a:blip r:embed="rId2"/>
              <a:stretch>
                <a:fillRect l="-5167" r="-5167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028700" y="962025"/>
            <a:ext cx="7033499" cy="425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Niemcy po kapitulacji odnosili się do admirała z wielkim szacunkiem, oddawali mu honory, próbowali także nakłonić do podjęcia służby w Kriegsmarine. Admirał niezmiennie jednak prezentował niezłomną, patriotyczną postawę, stając się wzorem dla podkomendnych.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5843609"/>
            <a:ext cx="7033499" cy="372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Przebywał w </a:t>
            </a:r>
            <a:r>
              <a:rPr lang="en-US" sz="30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3" tooltip="https://pl.wikipedia.org/wiki/Oflag"/>
              </a:rPr>
              <a:t>oflagach</a:t>
            </a:r>
            <a:r>
              <a:rPr lang="en-US" sz="30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30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4" tooltip="https://pl.wikipedia.org/wiki/Oflag_X_B_Nienburg"/>
              </a:rPr>
              <a:t>X B Nienburg</a:t>
            </a:r>
            <a:r>
              <a:rPr lang="en-US" sz="30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, VIII B </a:t>
            </a:r>
            <a:r>
              <a:rPr lang="en-US" sz="30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5" tooltip="https://pl.wikipedia.org/wiki/Srebrna_G%C3%B3ra_(wojew%C3%B3dztwo_dolno%C5%9Bl%C4%85skie)"/>
              </a:rPr>
              <a:t>Silberberg</a:t>
            </a:r>
            <a:r>
              <a:rPr lang="en-US" sz="30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, XVII C </a:t>
            </a:r>
            <a:r>
              <a:rPr lang="en-US" sz="30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6" tooltip="https://pl.wikipedia.org/wiki/Spittal_an_der_Drau"/>
              </a:rPr>
              <a:t>Spittal</a:t>
            </a:r>
            <a:r>
              <a:rPr lang="en-US" sz="30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30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7" tooltip="https://pl.wikipedia.org/wiki/Oflag_II_C_Woldenberg"/>
              </a:rPr>
              <a:t>II C Woldenberg</a:t>
            </a:r>
            <a:r>
              <a:rPr lang="en-US" sz="30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, VII B </a:t>
            </a:r>
            <a:r>
              <a:rPr lang="en-US" sz="30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8" tooltip="https://pl.wikipedia.org/wiki/Sandbostel"/>
              </a:rPr>
              <a:t>Sandbostel</a:t>
            </a:r>
            <a:r>
              <a:rPr lang="en-US" sz="30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30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9" tooltip="https://pl.wikipedia.org/wiki/Oflag_IV_C_Colditz"/>
              </a:rPr>
              <a:t>IV C Colditz</a:t>
            </a:r>
            <a:r>
              <a:rPr lang="en-US" sz="30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, X C </a:t>
            </a:r>
            <a:r>
              <a:rPr lang="en-US" sz="30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10" tooltip="https://pl.wikipedia.org/wiki/Lubeka"/>
              </a:rPr>
              <a:t>Lubeka</a:t>
            </a:r>
            <a:r>
              <a:rPr lang="en-US" sz="30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, a od 1941 w </a:t>
            </a:r>
            <a:r>
              <a:rPr lang="en-US" sz="30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11" tooltip="https://pl.wikipedia.org/wiki/Oflag_VII_A_Murnau"/>
              </a:rPr>
              <a:t>VII A Murnau</a:t>
            </a:r>
            <a:r>
              <a:rPr lang="en-US" sz="30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. 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Uwolniony został w 1945.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6411072" y="0"/>
            <a:ext cx="824280" cy="10287000"/>
            <a:chOff x="0" y="0"/>
            <a:chExt cx="130257" cy="16256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0257" cy="1625600"/>
            </a:xfrm>
            <a:custGeom>
              <a:avLst/>
              <a:gdLst/>
              <a:ahLst/>
              <a:cxnLst/>
              <a:rect l="l" t="t" r="r" b="b"/>
              <a:pathLst>
                <a:path w="130257" h="1625600">
                  <a:moveTo>
                    <a:pt x="0" y="0"/>
                  </a:moveTo>
                  <a:lnTo>
                    <a:pt x="130257" y="0"/>
                  </a:lnTo>
                  <a:lnTo>
                    <a:pt x="130257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CF823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30257" cy="1663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463720" y="0"/>
            <a:ext cx="824280" cy="10287000"/>
            <a:chOff x="0" y="0"/>
            <a:chExt cx="130257" cy="16256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0257" cy="1625600"/>
            </a:xfrm>
            <a:custGeom>
              <a:avLst/>
              <a:gdLst/>
              <a:ahLst/>
              <a:cxnLst/>
              <a:rect l="l" t="t" r="r" b="b"/>
              <a:pathLst>
                <a:path w="130257" h="1625600">
                  <a:moveTo>
                    <a:pt x="0" y="0"/>
                  </a:moveTo>
                  <a:lnTo>
                    <a:pt x="130257" y="0"/>
                  </a:lnTo>
                  <a:lnTo>
                    <a:pt x="130257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CF823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30257" cy="1663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360511"/>
            <a:ext cx="6272809" cy="3924053"/>
            <a:chOff x="0" y="0"/>
            <a:chExt cx="733956" cy="4591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33956" cy="459138"/>
            </a:xfrm>
            <a:custGeom>
              <a:avLst/>
              <a:gdLst/>
              <a:ahLst/>
              <a:cxnLst/>
              <a:rect l="l" t="t" r="r" b="b"/>
              <a:pathLst>
                <a:path w="733956" h="459138">
                  <a:moveTo>
                    <a:pt x="0" y="0"/>
                  </a:moveTo>
                  <a:lnTo>
                    <a:pt x="733956" y="0"/>
                  </a:lnTo>
                  <a:lnTo>
                    <a:pt x="733956" y="459138"/>
                  </a:lnTo>
                  <a:lnTo>
                    <a:pt x="0" y="459138"/>
                  </a:lnTo>
                  <a:close/>
                </a:path>
              </a:pathLst>
            </a:custGeom>
            <a:blipFill>
              <a:blip r:embed="rId2"/>
              <a:stretch>
                <a:fillRect t="-9146" b="-9146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 rot="2700000">
            <a:off x="5173000" y="1767353"/>
            <a:ext cx="1186316" cy="1186316"/>
            <a:chOff x="0" y="0"/>
            <a:chExt cx="312445" cy="3124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2445" cy="312445"/>
            </a:xfrm>
            <a:custGeom>
              <a:avLst/>
              <a:gdLst/>
              <a:ahLst/>
              <a:cxnLst/>
              <a:rect l="l" t="t" r="r" b="b"/>
              <a:pathLst>
                <a:path w="312445" h="312445">
                  <a:moveTo>
                    <a:pt x="0" y="0"/>
                  </a:moveTo>
                  <a:lnTo>
                    <a:pt x="312445" y="0"/>
                  </a:lnTo>
                  <a:lnTo>
                    <a:pt x="312445" y="312445"/>
                  </a:lnTo>
                  <a:lnTo>
                    <a:pt x="0" y="312445"/>
                  </a:lnTo>
                  <a:close/>
                </a:path>
              </a:pathLst>
            </a:custGeom>
            <a:solidFill>
              <a:srgbClr val="262626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12445" cy="3505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2700000">
            <a:off x="435542" y="4730943"/>
            <a:ext cx="1186316" cy="1186316"/>
            <a:chOff x="0" y="0"/>
            <a:chExt cx="312445" cy="31244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12445" cy="312445"/>
            </a:xfrm>
            <a:custGeom>
              <a:avLst/>
              <a:gdLst/>
              <a:ahLst/>
              <a:cxnLst/>
              <a:rect l="l" t="t" r="r" b="b"/>
              <a:pathLst>
                <a:path w="312445" h="312445">
                  <a:moveTo>
                    <a:pt x="0" y="0"/>
                  </a:moveTo>
                  <a:lnTo>
                    <a:pt x="312445" y="0"/>
                  </a:lnTo>
                  <a:lnTo>
                    <a:pt x="312445" y="312445"/>
                  </a:lnTo>
                  <a:lnTo>
                    <a:pt x="0" y="312445"/>
                  </a:lnTo>
                  <a:close/>
                </a:path>
              </a:pathLst>
            </a:custGeom>
            <a:solidFill>
              <a:srgbClr val="262626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12445" cy="3505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437192" y="1330325"/>
            <a:ext cx="8822108" cy="261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Po wyzwoleniu przez aliantów obozu, znalazł się </a:t>
            </a:r>
          </a:p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w Londynie, gdzie awansowany do stopnia wiceadmirała, objął stanowisko zastępcy szefa Kierownictwa Marynarki Wojennej. W 1946 roku, po decyzji o likwidacji Polskiej Marynarki Wojennej na Zachodzie, Admirał Unrug zdał egzaminy i otrzymał dyplom kapitana żeglugi wielkiej.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437192" y="5095875"/>
            <a:ext cx="8822108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Przebywał na emigracji w Wielkiej Brytanii do 1948, </a:t>
            </a:r>
          </a:p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po czym wyjechał do </a:t>
            </a:r>
            <a:r>
              <a:rPr lang="en-US" sz="24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3" tooltip="https://pl.wikipedia.org/wiki/Maroko"/>
              </a:rPr>
              <a:t>Maroka</a:t>
            </a:r>
            <a:r>
              <a:rPr lang="en-US" sz="24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437192" y="7109568"/>
            <a:ext cx="8822108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Od 1955 mieszkał w Lailly-en-Val koło </a:t>
            </a:r>
            <a:r>
              <a:rPr lang="en-US" sz="24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4" tooltip="https://pl.wikipedia.org/wiki/Beaugency"/>
              </a:rPr>
              <a:t>Beaugency</a:t>
            </a:r>
            <a:r>
              <a:rPr lang="en-US" sz="24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</a:p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we Francji, gdzie zmarł w wieku 88 lat.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238250"/>
            <a:ext cx="7546553" cy="163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6999" b="1">
                <a:solidFill>
                  <a:srgbClr val="CF8230"/>
                </a:solidFill>
                <a:latin typeface="Stardos Stencil Bold"/>
                <a:ea typeface="Stardos Stencil Bold"/>
                <a:cs typeface="Stardos Stencil Bold"/>
                <a:sym typeface="Stardos Stencil Bold"/>
              </a:rPr>
              <a:t>UHONOROWANIE ADMIRAŁA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6830080" y="0"/>
            <a:ext cx="1315045" cy="10287000"/>
            <a:chOff x="0" y="0"/>
            <a:chExt cx="207810" cy="16256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7810" cy="1625600"/>
            </a:xfrm>
            <a:custGeom>
              <a:avLst/>
              <a:gdLst/>
              <a:ahLst/>
              <a:cxnLst/>
              <a:rect l="l" t="t" r="r" b="b"/>
              <a:pathLst>
                <a:path w="207810" h="1625600">
                  <a:moveTo>
                    <a:pt x="0" y="0"/>
                  </a:moveTo>
                  <a:lnTo>
                    <a:pt x="207810" y="0"/>
                  </a:lnTo>
                  <a:lnTo>
                    <a:pt x="20781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CF823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07810" cy="1663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376581" y="0"/>
            <a:ext cx="1315045" cy="10287000"/>
            <a:chOff x="0" y="0"/>
            <a:chExt cx="207810" cy="16256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7810" cy="1625600"/>
            </a:xfrm>
            <a:custGeom>
              <a:avLst/>
              <a:gdLst/>
              <a:ahLst/>
              <a:cxnLst/>
              <a:rect l="l" t="t" r="r" b="b"/>
              <a:pathLst>
                <a:path w="207810" h="1625600">
                  <a:moveTo>
                    <a:pt x="0" y="0"/>
                  </a:moveTo>
                  <a:lnTo>
                    <a:pt x="207810" y="0"/>
                  </a:lnTo>
                  <a:lnTo>
                    <a:pt x="20781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CF823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07810" cy="1663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470806" y="685713"/>
            <a:ext cx="7674319" cy="4009237"/>
            <a:chOff x="0" y="0"/>
            <a:chExt cx="1416645" cy="74008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16645" cy="740087"/>
            </a:xfrm>
            <a:custGeom>
              <a:avLst/>
              <a:gdLst/>
              <a:ahLst/>
              <a:cxnLst/>
              <a:rect l="l" t="t" r="r" b="b"/>
              <a:pathLst>
                <a:path w="1416645" h="740087">
                  <a:moveTo>
                    <a:pt x="0" y="0"/>
                  </a:moveTo>
                  <a:lnTo>
                    <a:pt x="1416645" y="0"/>
                  </a:lnTo>
                  <a:lnTo>
                    <a:pt x="1416645" y="740087"/>
                  </a:lnTo>
                  <a:lnTo>
                    <a:pt x="0" y="740087"/>
                  </a:lnTo>
                  <a:close/>
                </a:path>
              </a:pathLst>
            </a:custGeom>
            <a:blipFill>
              <a:blip r:embed="rId2"/>
              <a:stretch>
                <a:fillRect t="-3979" b="-3979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1028700" y="5676900"/>
            <a:ext cx="7029246" cy="3051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Po upadku PRL-u długo trwały starania o sprowadzenie prochów Admirała. Spoczęły wreszcie 2 października 2018 w specjalnie utworzonej Kwaterze Pamięci na oksywskim cmentarzu. Obok pochowani zostali oficerowie Marynarki Wojennej II RP – ofiary stalinowskich represji.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3406775"/>
            <a:ext cx="7029246" cy="173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21 września 2018 prezydent RP </a:t>
            </a:r>
            <a:r>
              <a:rPr lang="en-US" sz="24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3" tooltip="https://pl.wikipedia.org/wiki/Andrzej_Duda"/>
              </a:rPr>
              <a:t>Andrzej Duda</a:t>
            </a:r>
            <a:r>
              <a:rPr lang="en-US" sz="24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, na wniosek ministra obrony narodowej, mianował pośmiertnie wiceadmirała Józefa Unruga na stopień </a:t>
            </a:r>
            <a:r>
              <a:rPr lang="en-US" sz="24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  <a:hlinkClick r:id="rId4" tooltip="https://pl.wikipedia.org/wiki/Admira%C5%82_floty"/>
              </a:rPr>
              <a:t>admirała floty</a:t>
            </a:r>
            <a:r>
              <a:rPr lang="en-US" sz="249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0470806" y="5436566"/>
            <a:ext cx="7674319" cy="4009237"/>
            <a:chOff x="0" y="0"/>
            <a:chExt cx="1416645" cy="74008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16645" cy="740087"/>
            </a:xfrm>
            <a:custGeom>
              <a:avLst/>
              <a:gdLst/>
              <a:ahLst/>
              <a:cxnLst/>
              <a:rect l="l" t="t" r="r" b="b"/>
              <a:pathLst>
                <a:path w="1416645" h="740087">
                  <a:moveTo>
                    <a:pt x="0" y="0"/>
                  </a:moveTo>
                  <a:lnTo>
                    <a:pt x="1416645" y="0"/>
                  </a:lnTo>
                  <a:lnTo>
                    <a:pt x="1416645" y="740087"/>
                  </a:lnTo>
                  <a:lnTo>
                    <a:pt x="0" y="740087"/>
                  </a:lnTo>
                  <a:close/>
                </a:path>
              </a:pathLst>
            </a:custGeom>
            <a:blipFill>
              <a:blip r:embed="rId5"/>
              <a:stretch>
                <a:fillRect t="-13863" b="-13863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775</Words>
  <Application>Microsoft Office PowerPoint</Application>
  <PresentationFormat>Niestandardowy</PresentationFormat>
  <Paragraphs>72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9" baseType="lpstr">
      <vt:lpstr>Calibri</vt:lpstr>
      <vt:lpstr>Inter Bold</vt:lpstr>
      <vt:lpstr>Arial</vt:lpstr>
      <vt:lpstr>Inter</vt:lpstr>
      <vt:lpstr>Open Sans</vt:lpstr>
      <vt:lpstr>Stardos Stencil Bold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Admirał Józef Unrug</dc:title>
  <dc:creator>Joanna Długońska-Duber</dc:creator>
  <cp:lastModifiedBy>Joanna Długońska-Duber</cp:lastModifiedBy>
  <cp:revision>1</cp:revision>
  <dcterms:created xsi:type="dcterms:W3CDTF">2006-08-16T00:00:00Z</dcterms:created>
  <dcterms:modified xsi:type="dcterms:W3CDTF">2025-09-16T11:30:05Z</dcterms:modified>
  <dc:identifier>DAGr6NbHKxY</dc:identifier>
</cp:coreProperties>
</file>