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8288000" cy="10287000"/>
  <p:notesSz cx="6858000" cy="9144000"/>
  <p:embeddedFontLst>
    <p:embeddedFont>
      <p:font typeface="Muli" panose="020B0604020202020204" charset="-18"/>
      <p:regular r:id="rId14"/>
    </p:embeddedFont>
    <p:embeddedFont>
      <p:font typeface="Muli Bold" panose="020B0604020202020204" charset="-18"/>
      <p:regular r:id="rId15"/>
    </p:embeddedFont>
    <p:embeddedFont>
      <p:font typeface="Muli Ultra-Bold" panose="020B0604020202020204" charset="-18"/>
      <p:regular r:id="rId16"/>
    </p:embeddedFont>
    <p:embeddedFont>
      <p:font typeface="Open Sans" panose="020B0606030504020204" pitchFamily="34" charset="0"/>
      <p:regular r:id="rId17"/>
    </p:embeddedFont>
    <p:embeddedFont>
      <p:font typeface="Open Sans Italics" panose="020B0604020202020204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75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7" Type="http://schemas.openxmlformats.org/officeDocument/2006/relationships/image" Target="../media/image33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sv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0.svg"/><Relationship Id="rId7" Type="http://schemas.openxmlformats.org/officeDocument/2006/relationships/image" Target="../media/image35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25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svg"/><Relationship Id="rId7" Type="http://schemas.openxmlformats.org/officeDocument/2006/relationships/image" Target="../media/image25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27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29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4856031" y="5143500"/>
            <a:ext cx="3433286" cy="5143500"/>
          </a:xfrm>
          <a:prstGeom prst="rect">
            <a:avLst/>
          </a:prstGeom>
          <a:solidFill>
            <a:srgbClr val="0050F5"/>
          </a:solidFill>
        </p:spPr>
      </p:sp>
      <p:sp>
        <p:nvSpPr>
          <p:cNvPr id="3" name="AutoShape 3"/>
          <p:cNvSpPr/>
          <p:nvPr/>
        </p:nvSpPr>
        <p:spPr>
          <a:xfrm>
            <a:off x="14854714" y="0"/>
            <a:ext cx="3433286" cy="5143500"/>
          </a:xfrm>
          <a:prstGeom prst="rect">
            <a:avLst/>
          </a:prstGeom>
          <a:solidFill>
            <a:srgbClr val="FE4C00"/>
          </a:solidFill>
        </p:spPr>
      </p:sp>
      <p:sp>
        <p:nvSpPr>
          <p:cNvPr id="4" name="Freeform 4"/>
          <p:cNvSpPr/>
          <p:nvPr/>
        </p:nvSpPr>
        <p:spPr>
          <a:xfrm>
            <a:off x="16753804" y="1028700"/>
            <a:ext cx="505496" cy="505496"/>
          </a:xfrm>
          <a:custGeom>
            <a:avLst/>
            <a:gdLst/>
            <a:ahLst/>
            <a:cxnLst/>
            <a:rect l="l" t="t" r="r" b="b"/>
            <a:pathLst>
              <a:path w="505496" h="505496">
                <a:moveTo>
                  <a:pt x="0" y="0"/>
                </a:moveTo>
                <a:lnTo>
                  <a:pt x="505496" y="0"/>
                </a:lnTo>
                <a:lnTo>
                  <a:pt x="505496" y="505496"/>
                </a:lnTo>
                <a:lnTo>
                  <a:pt x="0" y="5054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3127314" y="849729"/>
            <a:ext cx="3444043" cy="3444043"/>
          </a:xfrm>
          <a:custGeom>
            <a:avLst/>
            <a:gdLst/>
            <a:ahLst/>
            <a:cxnLst/>
            <a:rect l="l" t="t" r="r" b="b"/>
            <a:pathLst>
              <a:path w="3444043" h="3444043">
                <a:moveTo>
                  <a:pt x="0" y="0"/>
                </a:moveTo>
                <a:lnTo>
                  <a:pt x="3444043" y="0"/>
                </a:lnTo>
                <a:lnTo>
                  <a:pt x="3444043" y="3444042"/>
                </a:lnTo>
                <a:lnTo>
                  <a:pt x="0" y="34440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9712531" y="5143500"/>
            <a:ext cx="5143500" cy="5143500"/>
          </a:xfrm>
          <a:custGeom>
            <a:avLst/>
            <a:gdLst/>
            <a:ahLst/>
            <a:cxnLst/>
            <a:rect l="l" t="t" r="r" b="b"/>
            <a:pathLst>
              <a:path w="5143500" h="5143500">
                <a:moveTo>
                  <a:pt x="0" y="0"/>
                </a:moveTo>
                <a:lnTo>
                  <a:pt x="5143500" y="0"/>
                </a:lnTo>
                <a:lnTo>
                  <a:pt x="51435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28700" y="2296654"/>
            <a:ext cx="12594395" cy="28468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440"/>
              </a:lnSpc>
            </a:pPr>
            <a:r>
              <a:rPr lang="en-US" sz="6764" b="1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FRIEDRICH FROEBEL</a:t>
            </a:r>
          </a:p>
          <a:p>
            <a:pPr algn="l">
              <a:lnSpc>
                <a:spcPts val="7440"/>
              </a:lnSpc>
            </a:pPr>
            <a:r>
              <a:rPr lang="en-US" sz="6764" b="1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ojciec nowożytnego wychowania przedszkolnego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1028700" y="639433"/>
            <a:ext cx="778534" cy="778534"/>
            <a:chOff x="0" y="0"/>
            <a:chExt cx="6350000" cy="63500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E4C00"/>
            </a:solidFill>
          </p:spPr>
        </p:sp>
      </p:grpSp>
      <p:sp>
        <p:nvSpPr>
          <p:cNvPr id="10" name="Freeform 10"/>
          <p:cNvSpPr/>
          <p:nvPr/>
        </p:nvSpPr>
        <p:spPr>
          <a:xfrm rot="5400000">
            <a:off x="14857349" y="7436703"/>
            <a:ext cx="2850297" cy="2850297"/>
          </a:xfrm>
          <a:custGeom>
            <a:avLst/>
            <a:gdLst/>
            <a:ahLst/>
            <a:cxnLst/>
            <a:rect l="l" t="t" r="r" b="b"/>
            <a:pathLst>
              <a:path w="2850297" h="2850297">
                <a:moveTo>
                  <a:pt x="0" y="0"/>
                </a:moveTo>
                <a:lnTo>
                  <a:pt x="2850297" y="0"/>
                </a:lnTo>
                <a:lnTo>
                  <a:pt x="2850297" y="2850297"/>
                </a:lnTo>
                <a:lnTo>
                  <a:pt x="0" y="285029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11" name="TextBox 11"/>
          <p:cNvSpPr txBox="1"/>
          <p:nvPr/>
        </p:nvSpPr>
        <p:spPr>
          <a:xfrm>
            <a:off x="1205910" y="5286334"/>
            <a:ext cx="2439233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(1782-1852)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205910" y="7036226"/>
            <a:ext cx="7600103" cy="1825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„Dzieci i zegarki nie mogą być stale nakręcane. Trzeba im też dać czas na chodzenie”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0"/>
            <a:ext cx="3238442" cy="2839991"/>
          </a:xfrm>
          <a:prstGeom prst="rect">
            <a:avLst/>
          </a:prstGeom>
          <a:solidFill>
            <a:srgbClr val="FE4C00"/>
          </a:solidFill>
        </p:spPr>
      </p:sp>
      <p:sp>
        <p:nvSpPr>
          <p:cNvPr id="3" name="Freeform 3"/>
          <p:cNvSpPr/>
          <p:nvPr/>
        </p:nvSpPr>
        <p:spPr>
          <a:xfrm rot="-5400000">
            <a:off x="0" y="0"/>
            <a:ext cx="2594628" cy="2594628"/>
          </a:xfrm>
          <a:custGeom>
            <a:avLst/>
            <a:gdLst/>
            <a:ahLst/>
            <a:cxnLst/>
            <a:rect l="l" t="t" r="r" b="b"/>
            <a:pathLst>
              <a:path w="2594628" h="2594628">
                <a:moveTo>
                  <a:pt x="0" y="0"/>
                </a:moveTo>
                <a:lnTo>
                  <a:pt x="2594628" y="0"/>
                </a:lnTo>
                <a:lnTo>
                  <a:pt x="2594628" y="2594628"/>
                </a:lnTo>
                <a:lnTo>
                  <a:pt x="0" y="25946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2296384" y="477937"/>
            <a:ext cx="1884116" cy="1884116"/>
          </a:xfrm>
          <a:custGeom>
            <a:avLst/>
            <a:gdLst/>
            <a:ahLst/>
            <a:cxnLst/>
            <a:rect l="l" t="t" r="r" b="b"/>
            <a:pathLst>
              <a:path w="1884116" h="1884116">
                <a:moveTo>
                  <a:pt x="0" y="0"/>
                </a:moveTo>
                <a:lnTo>
                  <a:pt x="1884116" y="0"/>
                </a:lnTo>
                <a:lnTo>
                  <a:pt x="1884116" y="1884117"/>
                </a:lnTo>
                <a:lnTo>
                  <a:pt x="0" y="188411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-10800000">
            <a:off x="0" y="2839991"/>
            <a:ext cx="1513140" cy="1513140"/>
          </a:xfrm>
          <a:custGeom>
            <a:avLst/>
            <a:gdLst/>
            <a:ahLst/>
            <a:cxnLst/>
            <a:rect l="l" t="t" r="r" b="b"/>
            <a:pathLst>
              <a:path w="1513140" h="1513140">
                <a:moveTo>
                  <a:pt x="0" y="0"/>
                </a:moveTo>
                <a:lnTo>
                  <a:pt x="1513140" y="0"/>
                </a:lnTo>
                <a:lnTo>
                  <a:pt x="1513140" y="1513140"/>
                </a:lnTo>
                <a:lnTo>
                  <a:pt x="0" y="151314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028700" y="8479766"/>
            <a:ext cx="778534" cy="778534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E4C00"/>
            </a:solidFill>
          </p:spPr>
        </p:sp>
      </p:grpSp>
      <p:sp>
        <p:nvSpPr>
          <p:cNvPr id="8" name="TextBox 8"/>
          <p:cNvSpPr txBox="1"/>
          <p:nvPr/>
        </p:nvSpPr>
        <p:spPr>
          <a:xfrm>
            <a:off x="4936323" y="2285854"/>
            <a:ext cx="10943011" cy="56134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5599"/>
              </a:lnSpc>
            </a:pPr>
            <a:r>
              <a:rPr lang="en-US" sz="3999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Obecnie idea Froebla jest realizowana na całym świecie, m.in. w Niemczech, Wielkiej Brytanii, USA, Kanadzie czy Szwajcarii. </a:t>
            </a:r>
          </a:p>
          <a:p>
            <a:pPr algn="just">
              <a:lnSpc>
                <a:spcPts val="5599"/>
              </a:lnSpc>
            </a:pPr>
            <a:endParaRPr lang="en-US" sz="3999" spc="39">
              <a:solidFill>
                <a:srgbClr val="000000"/>
              </a:solidFill>
              <a:latin typeface="Muli"/>
              <a:ea typeface="Muli"/>
              <a:cs typeface="Muli"/>
              <a:sym typeface="Muli"/>
            </a:endParaRPr>
          </a:p>
          <a:p>
            <a:pPr algn="just">
              <a:lnSpc>
                <a:spcPts val="5599"/>
              </a:lnSpc>
            </a:pPr>
            <a:r>
              <a:rPr lang="en-US" sz="3999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W Polsce wykorzystywały ją już ponad sto lat temu słynne działaczki na rzecz wychowania przedszkolnego: Maria Weryho oraz Justyna Strzemeska.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1019427" y="1335950"/>
            <a:ext cx="3159398" cy="3159398"/>
          </a:xfrm>
          <a:custGeom>
            <a:avLst/>
            <a:gdLst/>
            <a:ahLst/>
            <a:cxnLst/>
            <a:rect l="l" t="t" r="r" b="b"/>
            <a:pathLst>
              <a:path w="3159398" h="3159398">
                <a:moveTo>
                  <a:pt x="0" y="0"/>
                </a:moveTo>
                <a:lnTo>
                  <a:pt x="3159398" y="0"/>
                </a:lnTo>
                <a:lnTo>
                  <a:pt x="3159398" y="3159397"/>
                </a:lnTo>
                <a:lnTo>
                  <a:pt x="0" y="31593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rot="-10800000">
            <a:off x="14178825" y="4495347"/>
            <a:ext cx="2571750" cy="2571750"/>
          </a:xfrm>
          <a:custGeom>
            <a:avLst/>
            <a:gdLst/>
            <a:ahLst/>
            <a:cxnLst/>
            <a:rect l="l" t="t" r="r" b="b"/>
            <a:pathLst>
              <a:path w="2571750" h="2571750">
                <a:moveTo>
                  <a:pt x="0" y="0"/>
                </a:moveTo>
                <a:lnTo>
                  <a:pt x="2571750" y="0"/>
                </a:lnTo>
                <a:lnTo>
                  <a:pt x="2571750" y="2571750"/>
                </a:lnTo>
                <a:lnTo>
                  <a:pt x="0" y="25717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1405032" y="4495347"/>
            <a:ext cx="2773793" cy="4114800"/>
          </a:xfrm>
          <a:custGeom>
            <a:avLst/>
            <a:gdLst/>
            <a:ahLst/>
            <a:cxnLst/>
            <a:rect l="l" t="t" r="r" b="b"/>
            <a:pathLst>
              <a:path w="2773793" h="4114800">
                <a:moveTo>
                  <a:pt x="0" y="0"/>
                </a:moveTo>
                <a:lnTo>
                  <a:pt x="2773793" y="0"/>
                </a:lnTo>
                <a:lnTo>
                  <a:pt x="277379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4178825" y="1335950"/>
            <a:ext cx="3080475" cy="3080475"/>
          </a:xfrm>
          <a:custGeom>
            <a:avLst/>
            <a:gdLst/>
            <a:ahLst/>
            <a:cxnLst/>
            <a:rect l="l" t="t" r="r" b="b"/>
            <a:pathLst>
              <a:path w="3080475" h="3080475">
                <a:moveTo>
                  <a:pt x="0" y="0"/>
                </a:moveTo>
                <a:lnTo>
                  <a:pt x="3080475" y="0"/>
                </a:lnTo>
                <a:lnTo>
                  <a:pt x="3080475" y="3080475"/>
                </a:lnTo>
                <a:lnTo>
                  <a:pt x="0" y="308047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744557" y="429719"/>
            <a:ext cx="7019353" cy="34988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“Przedszkole to ogródek, </a:t>
            </a:r>
          </a:p>
          <a:p>
            <a:pPr algn="l">
              <a:lnSpc>
                <a:spcPts val="5599"/>
              </a:lnSpc>
            </a:pPr>
            <a:r>
              <a:rPr lang="en-US" sz="3999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w którym rosnące rośliny to dzieci, a nauczyciel jest ogrodnikiem dbającym</a:t>
            </a:r>
          </a:p>
          <a:p>
            <a:pPr algn="l">
              <a:lnSpc>
                <a:spcPts val="5599"/>
              </a:lnSpc>
            </a:pPr>
            <a:r>
              <a:rPr lang="en-US" sz="3999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i pielęgnującym ich rozwój.”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124647" y="4340225"/>
            <a:ext cx="7019353" cy="2089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"Zabawa jest najwyższym wyrazem rozwoju człowieka"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523378" y="6845294"/>
            <a:ext cx="7019353" cy="2794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"Dzieci i zegarki nie mogą być stale nakręcane. </a:t>
            </a:r>
          </a:p>
          <a:p>
            <a:pPr algn="l">
              <a:lnSpc>
                <a:spcPts val="5599"/>
              </a:lnSpc>
            </a:pPr>
            <a:r>
              <a:rPr lang="en-US" sz="3999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Trzeba im też dać czas na chodzenie"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4848284" y="0"/>
            <a:ext cx="3433286" cy="5143500"/>
          </a:xfrm>
          <a:prstGeom prst="rect">
            <a:avLst/>
          </a:prstGeom>
          <a:solidFill>
            <a:srgbClr val="FFDF2B"/>
          </a:solidFill>
        </p:spPr>
      </p:sp>
      <p:sp>
        <p:nvSpPr>
          <p:cNvPr id="3" name="AutoShape 3"/>
          <p:cNvSpPr/>
          <p:nvPr/>
        </p:nvSpPr>
        <p:spPr>
          <a:xfrm>
            <a:off x="11421427" y="5143500"/>
            <a:ext cx="3433286" cy="5143500"/>
          </a:xfrm>
          <a:prstGeom prst="rect">
            <a:avLst/>
          </a:prstGeom>
          <a:solidFill>
            <a:srgbClr val="0050F5"/>
          </a:solidFill>
        </p:spPr>
      </p:sp>
      <p:grpSp>
        <p:nvGrpSpPr>
          <p:cNvPr id="4" name="Group 4"/>
          <p:cNvGrpSpPr/>
          <p:nvPr/>
        </p:nvGrpSpPr>
        <p:grpSpPr>
          <a:xfrm>
            <a:off x="1028700" y="1030811"/>
            <a:ext cx="778534" cy="774312"/>
            <a:chOff x="0" y="0"/>
            <a:chExt cx="1038045" cy="1032416"/>
          </a:xfrm>
        </p:grpSpPr>
        <p:grpSp>
          <p:nvGrpSpPr>
            <p:cNvPr id="5" name="Group 5"/>
            <p:cNvGrpSpPr/>
            <p:nvPr/>
          </p:nvGrpSpPr>
          <p:grpSpPr>
            <a:xfrm>
              <a:off x="0" y="0"/>
              <a:ext cx="1038045" cy="1032416"/>
              <a:chOff x="0" y="0"/>
              <a:chExt cx="6350000" cy="6315565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6350000" cy="631556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15565">
                    <a:moveTo>
                      <a:pt x="3175000" y="0"/>
                    </a:moveTo>
                    <a:cubicBezTo>
                      <a:pt x="1421496" y="0"/>
                      <a:pt x="0" y="1413787"/>
                      <a:pt x="0" y="3157782"/>
                    </a:cubicBezTo>
                    <a:cubicBezTo>
                      <a:pt x="0" y="4901778"/>
                      <a:pt x="1421496" y="6315565"/>
                      <a:pt x="3175000" y="6315565"/>
                    </a:cubicBezTo>
                    <a:cubicBezTo>
                      <a:pt x="4928504" y="6315565"/>
                      <a:pt x="6350000" y="4901778"/>
                      <a:pt x="6350000" y="3157782"/>
                    </a:cubicBezTo>
                    <a:cubicBezTo>
                      <a:pt x="6350000" y="1413787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E4C00"/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>
              <a:off x="198887" y="325853"/>
              <a:ext cx="640272" cy="3902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0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 rot="-10800000">
            <a:off x="14854714" y="5143500"/>
            <a:ext cx="3433286" cy="3433286"/>
          </a:xfrm>
          <a:custGeom>
            <a:avLst/>
            <a:gdLst/>
            <a:ahLst/>
            <a:cxnLst/>
            <a:rect l="l" t="t" r="r" b="b"/>
            <a:pathLst>
              <a:path w="3433286" h="3433286">
                <a:moveTo>
                  <a:pt x="0" y="0"/>
                </a:moveTo>
                <a:lnTo>
                  <a:pt x="3433286" y="0"/>
                </a:lnTo>
                <a:lnTo>
                  <a:pt x="3433286" y="3433286"/>
                </a:lnTo>
                <a:lnTo>
                  <a:pt x="0" y="34332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17006552" y="9005552"/>
            <a:ext cx="505496" cy="505496"/>
          </a:xfrm>
          <a:custGeom>
            <a:avLst/>
            <a:gdLst/>
            <a:ahLst/>
            <a:cxnLst/>
            <a:rect l="l" t="t" r="r" b="b"/>
            <a:pathLst>
              <a:path w="505496" h="505496">
                <a:moveTo>
                  <a:pt x="0" y="0"/>
                </a:moveTo>
                <a:lnTo>
                  <a:pt x="505496" y="0"/>
                </a:lnTo>
                <a:lnTo>
                  <a:pt x="505496" y="505496"/>
                </a:lnTo>
                <a:lnTo>
                  <a:pt x="0" y="50549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11613684" y="7045970"/>
            <a:ext cx="3241030" cy="3241030"/>
          </a:xfrm>
          <a:custGeom>
            <a:avLst/>
            <a:gdLst/>
            <a:ahLst/>
            <a:cxnLst/>
            <a:rect l="l" t="t" r="r" b="b"/>
            <a:pathLst>
              <a:path w="3241030" h="3241030">
                <a:moveTo>
                  <a:pt x="0" y="0"/>
                </a:moveTo>
                <a:lnTo>
                  <a:pt x="3241030" y="0"/>
                </a:lnTo>
                <a:lnTo>
                  <a:pt x="3241030" y="3241030"/>
                </a:lnTo>
                <a:lnTo>
                  <a:pt x="0" y="324103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 rot="-10800000">
            <a:off x="15614930" y="1615323"/>
            <a:ext cx="1912854" cy="1912854"/>
          </a:xfrm>
          <a:custGeom>
            <a:avLst/>
            <a:gdLst/>
            <a:ahLst/>
            <a:cxnLst/>
            <a:rect l="l" t="t" r="r" b="b"/>
            <a:pathLst>
              <a:path w="1912854" h="1912854">
                <a:moveTo>
                  <a:pt x="0" y="0"/>
                </a:moveTo>
                <a:lnTo>
                  <a:pt x="1912854" y="0"/>
                </a:lnTo>
                <a:lnTo>
                  <a:pt x="1912854" y="1912854"/>
                </a:lnTo>
                <a:lnTo>
                  <a:pt x="0" y="191285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1028700" y="4125160"/>
            <a:ext cx="8835419" cy="1719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3200"/>
              </a:lnSpc>
              <a:spcBef>
                <a:spcPct val="0"/>
              </a:spcBef>
            </a:pPr>
            <a:r>
              <a:rPr lang="en-US" sz="12000" b="1" u="none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Dziękuję!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3545294" y="5143500"/>
            <a:ext cx="3545294" cy="5143500"/>
          </a:xfrm>
          <a:prstGeom prst="rect">
            <a:avLst/>
          </a:prstGeom>
          <a:solidFill>
            <a:srgbClr val="FFDF2B"/>
          </a:solidFill>
        </p:spPr>
      </p:sp>
      <p:sp>
        <p:nvSpPr>
          <p:cNvPr id="3" name="AutoShape 3"/>
          <p:cNvSpPr/>
          <p:nvPr/>
        </p:nvSpPr>
        <p:spPr>
          <a:xfrm>
            <a:off x="0" y="5143500"/>
            <a:ext cx="3545294" cy="5143500"/>
          </a:xfrm>
          <a:prstGeom prst="rect">
            <a:avLst/>
          </a:prstGeom>
          <a:solidFill>
            <a:srgbClr val="FE4C00"/>
          </a:solidFill>
        </p:spPr>
      </p:sp>
      <p:sp>
        <p:nvSpPr>
          <p:cNvPr id="4" name="Freeform 4"/>
          <p:cNvSpPr/>
          <p:nvPr/>
        </p:nvSpPr>
        <p:spPr>
          <a:xfrm rot="5400000">
            <a:off x="3545294" y="6741925"/>
            <a:ext cx="3545294" cy="3545294"/>
          </a:xfrm>
          <a:custGeom>
            <a:avLst/>
            <a:gdLst/>
            <a:ahLst/>
            <a:cxnLst/>
            <a:rect l="l" t="t" r="r" b="b"/>
            <a:pathLst>
              <a:path w="3545294" h="3545294">
                <a:moveTo>
                  <a:pt x="0" y="0"/>
                </a:moveTo>
                <a:lnTo>
                  <a:pt x="3545294" y="0"/>
                </a:lnTo>
                <a:lnTo>
                  <a:pt x="3545294" y="3545294"/>
                </a:lnTo>
                <a:lnTo>
                  <a:pt x="0" y="35452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028700" y="2626906"/>
            <a:ext cx="2516594" cy="2516594"/>
          </a:xfrm>
          <a:custGeom>
            <a:avLst/>
            <a:gdLst/>
            <a:ahLst/>
            <a:cxnLst/>
            <a:rect l="l" t="t" r="r" b="b"/>
            <a:pathLst>
              <a:path w="2516594" h="2516594">
                <a:moveTo>
                  <a:pt x="0" y="0"/>
                </a:moveTo>
                <a:lnTo>
                  <a:pt x="2516594" y="0"/>
                </a:lnTo>
                <a:lnTo>
                  <a:pt x="2516594" y="2516594"/>
                </a:lnTo>
                <a:lnTo>
                  <a:pt x="0" y="25165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780691" y="1030811"/>
            <a:ext cx="778534" cy="774312"/>
            <a:chOff x="0" y="0"/>
            <a:chExt cx="1038045" cy="1032416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1038045" cy="1032416"/>
              <a:chOff x="0" y="0"/>
              <a:chExt cx="6350000" cy="6315565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6350000" cy="631556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15565">
                    <a:moveTo>
                      <a:pt x="3175000" y="0"/>
                    </a:moveTo>
                    <a:cubicBezTo>
                      <a:pt x="1421496" y="0"/>
                      <a:pt x="0" y="1413787"/>
                      <a:pt x="0" y="3157782"/>
                    </a:cubicBezTo>
                    <a:cubicBezTo>
                      <a:pt x="0" y="4901778"/>
                      <a:pt x="1421496" y="6315565"/>
                      <a:pt x="3175000" y="6315565"/>
                    </a:cubicBezTo>
                    <a:cubicBezTo>
                      <a:pt x="4928504" y="6315565"/>
                      <a:pt x="6350000" y="4901778"/>
                      <a:pt x="6350000" y="3157782"/>
                    </a:cubicBezTo>
                    <a:cubicBezTo>
                      <a:pt x="6350000" y="1413787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E4C00"/>
              </a:solidFill>
            </p:spPr>
          </p:sp>
        </p:grpSp>
        <p:sp>
          <p:nvSpPr>
            <p:cNvPr id="9" name="TextBox 9"/>
            <p:cNvSpPr txBox="1"/>
            <p:nvPr/>
          </p:nvSpPr>
          <p:spPr>
            <a:xfrm>
              <a:off x="198887" y="325853"/>
              <a:ext cx="640272" cy="3902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00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>
            <a:off x="4028673" y="290403"/>
            <a:ext cx="3056882" cy="4853097"/>
          </a:xfrm>
          <a:custGeom>
            <a:avLst/>
            <a:gdLst/>
            <a:ahLst/>
            <a:cxnLst/>
            <a:rect l="l" t="t" r="r" b="b"/>
            <a:pathLst>
              <a:path w="3056882" h="4853097">
                <a:moveTo>
                  <a:pt x="0" y="0"/>
                </a:moveTo>
                <a:lnTo>
                  <a:pt x="3056882" y="0"/>
                </a:lnTo>
                <a:lnTo>
                  <a:pt x="3056882" y="4853097"/>
                </a:lnTo>
                <a:lnTo>
                  <a:pt x="0" y="485309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11" name="TextBox 11"/>
          <p:cNvSpPr txBox="1"/>
          <p:nvPr/>
        </p:nvSpPr>
        <p:spPr>
          <a:xfrm>
            <a:off x="7568933" y="2280948"/>
            <a:ext cx="10200095" cy="63284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55876" lvl="1" indent="-327938" algn="l">
              <a:lnSpc>
                <a:spcPts val="5561"/>
              </a:lnSpc>
              <a:buFont typeface="Arial"/>
              <a:buChar char="•"/>
            </a:pPr>
            <a:r>
              <a:rPr lang="en-US" sz="3972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nazywany prorokiem i ojcem nowożytnego wychowania przedszkolnego,</a:t>
            </a:r>
          </a:p>
          <a:p>
            <a:pPr marL="655876" lvl="1" indent="-327938" algn="l">
              <a:lnSpc>
                <a:spcPts val="5561"/>
              </a:lnSpc>
              <a:buFont typeface="Arial"/>
              <a:buChar char="•"/>
            </a:pPr>
            <a:r>
              <a:rPr lang="en-US" sz="3972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niemiecki pedagog, teoretyk wychowania przedszkolnego, architekt </a:t>
            </a:r>
          </a:p>
          <a:p>
            <a:pPr algn="l">
              <a:lnSpc>
                <a:spcPts val="5561"/>
              </a:lnSpc>
            </a:pPr>
            <a:r>
              <a:rPr lang="en-US" sz="3972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     i miłośnik przyrody, </a:t>
            </a:r>
          </a:p>
          <a:p>
            <a:pPr marL="655876" lvl="1" indent="-327938" algn="l">
              <a:lnSpc>
                <a:spcPts val="5561"/>
              </a:lnSpc>
              <a:buFont typeface="Arial"/>
              <a:buChar char="•"/>
            </a:pPr>
            <a:r>
              <a:rPr lang="en-US" sz="3972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założyciel tzw. „ogródków dziecięcych”, </a:t>
            </a:r>
          </a:p>
          <a:p>
            <a:pPr marL="655876" lvl="1" indent="-327938" algn="l">
              <a:lnSpc>
                <a:spcPts val="5561"/>
              </a:lnSpc>
              <a:buFont typeface="Arial"/>
              <a:buChar char="•"/>
            </a:pPr>
            <a:r>
              <a:rPr lang="en-US" sz="3972" spc="39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twórca pierwszego systemu wychowania przedszkolnego.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8372395" y="9524016"/>
            <a:ext cx="7149941" cy="3562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i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źródło - https://kreatywnemaluchowo.pl/pedagogika-froebla</a:t>
            </a:r>
            <a:r>
              <a:rPr lang="en-US" sz="21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81038" y="477838"/>
            <a:ext cx="9979481" cy="9264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900"/>
              </a:lnSpc>
            </a:pP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Froebel zakładał, że pierwsze doświadczenia edukacyjne dziecka mają wpływ na jego późniejszy rozwój i osiągnięcia. </a:t>
            </a:r>
            <a:r>
              <a:rPr lang="en-US" sz="3500" b="1" spc="35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Dziecko jest niepodzielną indywidualną całością, 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która ma swoje myśli, uczucia, swoją fizyczność i związki z innymi. </a:t>
            </a:r>
          </a:p>
          <a:p>
            <a:pPr algn="just">
              <a:lnSpc>
                <a:spcPts val="4900"/>
              </a:lnSpc>
            </a:pPr>
            <a:endParaRPr lang="en-US" sz="3500" spc="35">
              <a:solidFill>
                <a:srgbClr val="000000"/>
              </a:solidFill>
              <a:latin typeface="Muli"/>
              <a:ea typeface="Muli"/>
              <a:cs typeface="Muli"/>
              <a:sym typeface="Muli"/>
            </a:endParaRPr>
          </a:p>
          <a:p>
            <a:pPr algn="just">
              <a:lnSpc>
                <a:spcPts val="4900"/>
              </a:lnSpc>
            </a:pP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Rolą dorosłego jest oddziaływanie wychowawcze poprzez odpowiednie organizowanie środowiska oraz stwarzanie warunków do poznawania otaczającego świata. Według Froebla</a:t>
            </a:r>
            <a:r>
              <a:rPr lang="en-US" sz="3500" b="1" spc="35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 dziecko w wieku przedszkolnym odkrywa świat poprzez zabawę, która jest w tym wieku podstawą całego przyszłego życia.</a:t>
            </a:r>
          </a:p>
        </p:txBody>
      </p:sp>
      <p:sp>
        <p:nvSpPr>
          <p:cNvPr id="3" name="AutoShape 3"/>
          <p:cNvSpPr/>
          <p:nvPr/>
        </p:nvSpPr>
        <p:spPr>
          <a:xfrm>
            <a:off x="11421427" y="6663906"/>
            <a:ext cx="3433286" cy="3623094"/>
          </a:xfrm>
          <a:prstGeom prst="rect">
            <a:avLst/>
          </a:prstGeom>
          <a:solidFill>
            <a:srgbClr val="FE4C00"/>
          </a:solidFill>
        </p:spPr>
      </p:sp>
      <p:grpSp>
        <p:nvGrpSpPr>
          <p:cNvPr id="4" name="Group 4"/>
          <p:cNvGrpSpPr/>
          <p:nvPr/>
        </p:nvGrpSpPr>
        <p:grpSpPr>
          <a:xfrm>
            <a:off x="16480766" y="1028700"/>
            <a:ext cx="778534" cy="778534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E4C00"/>
            </a:solidFill>
          </p:spPr>
        </p:sp>
      </p:grpSp>
      <p:sp>
        <p:nvSpPr>
          <p:cNvPr id="6" name="AutoShape 6"/>
          <p:cNvSpPr/>
          <p:nvPr/>
        </p:nvSpPr>
        <p:spPr>
          <a:xfrm>
            <a:off x="14854714" y="6663906"/>
            <a:ext cx="3433286" cy="3623094"/>
          </a:xfrm>
          <a:prstGeom prst="rect">
            <a:avLst/>
          </a:prstGeom>
          <a:solidFill>
            <a:srgbClr val="FFDF2B"/>
          </a:solidFill>
        </p:spPr>
      </p:sp>
      <p:sp>
        <p:nvSpPr>
          <p:cNvPr id="7" name="Freeform 7"/>
          <p:cNvSpPr/>
          <p:nvPr/>
        </p:nvSpPr>
        <p:spPr>
          <a:xfrm>
            <a:off x="14854714" y="3230619"/>
            <a:ext cx="3433286" cy="3433286"/>
          </a:xfrm>
          <a:custGeom>
            <a:avLst/>
            <a:gdLst/>
            <a:ahLst/>
            <a:cxnLst/>
            <a:rect l="l" t="t" r="r" b="b"/>
            <a:pathLst>
              <a:path w="3433286" h="3433286">
                <a:moveTo>
                  <a:pt x="0" y="0"/>
                </a:moveTo>
                <a:lnTo>
                  <a:pt x="3433286" y="0"/>
                </a:lnTo>
                <a:lnTo>
                  <a:pt x="3433286" y="3433287"/>
                </a:lnTo>
                <a:lnTo>
                  <a:pt x="0" y="34332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13957593" y="7578332"/>
            <a:ext cx="1794241" cy="1794241"/>
          </a:xfrm>
          <a:custGeom>
            <a:avLst/>
            <a:gdLst/>
            <a:ahLst/>
            <a:cxnLst/>
            <a:rect l="l" t="t" r="r" b="b"/>
            <a:pathLst>
              <a:path w="1794241" h="1794241">
                <a:moveTo>
                  <a:pt x="0" y="0"/>
                </a:moveTo>
                <a:lnTo>
                  <a:pt x="1794241" y="0"/>
                </a:lnTo>
                <a:lnTo>
                  <a:pt x="1794241" y="1794241"/>
                </a:lnTo>
                <a:lnTo>
                  <a:pt x="0" y="17942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73142" y="1030811"/>
            <a:ext cx="778534" cy="774312"/>
            <a:chOff x="0" y="0"/>
            <a:chExt cx="1038045" cy="1032416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038045" cy="1032416"/>
              <a:chOff x="0" y="0"/>
              <a:chExt cx="6350000" cy="6315565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6350000" cy="631556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15565">
                    <a:moveTo>
                      <a:pt x="3175000" y="0"/>
                    </a:moveTo>
                    <a:cubicBezTo>
                      <a:pt x="1421496" y="0"/>
                      <a:pt x="0" y="1413787"/>
                      <a:pt x="0" y="3157782"/>
                    </a:cubicBezTo>
                    <a:cubicBezTo>
                      <a:pt x="0" y="4901778"/>
                      <a:pt x="1421496" y="6315565"/>
                      <a:pt x="3175000" y="6315565"/>
                    </a:cubicBezTo>
                    <a:cubicBezTo>
                      <a:pt x="4928504" y="6315565"/>
                      <a:pt x="6350000" y="4901778"/>
                      <a:pt x="6350000" y="3157782"/>
                    </a:cubicBezTo>
                    <a:cubicBezTo>
                      <a:pt x="6350000" y="1413787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E4C00"/>
              </a:solidFill>
            </p:spPr>
          </p:sp>
        </p:grpSp>
        <p:sp>
          <p:nvSpPr>
            <p:cNvPr id="5" name="TextBox 5"/>
            <p:cNvSpPr txBox="1"/>
            <p:nvPr/>
          </p:nvSpPr>
          <p:spPr>
            <a:xfrm>
              <a:off x="198887" y="325853"/>
              <a:ext cx="640272" cy="3902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00"/>
                </a:lnSpc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 rot="-10800000">
            <a:off x="0" y="8479766"/>
            <a:ext cx="1807234" cy="1807234"/>
          </a:xfrm>
          <a:custGeom>
            <a:avLst/>
            <a:gdLst/>
            <a:ahLst/>
            <a:cxnLst/>
            <a:rect l="l" t="t" r="r" b="b"/>
            <a:pathLst>
              <a:path w="1807234" h="1807234">
                <a:moveTo>
                  <a:pt x="0" y="0"/>
                </a:moveTo>
                <a:lnTo>
                  <a:pt x="1807234" y="0"/>
                </a:lnTo>
                <a:lnTo>
                  <a:pt x="1807234" y="1807234"/>
                </a:lnTo>
                <a:lnTo>
                  <a:pt x="0" y="18072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 rot="-5400000">
            <a:off x="14787109" y="0"/>
            <a:ext cx="3500891" cy="3500891"/>
          </a:xfrm>
          <a:custGeom>
            <a:avLst/>
            <a:gdLst/>
            <a:ahLst/>
            <a:cxnLst/>
            <a:rect l="l" t="t" r="r" b="b"/>
            <a:pathLst>
              <a:path w="3500891" h="3500891">
                <a:moveTo>
                  <a:pt x="0" y="0"/>
                </a:moveTo>
                <a:lnTo>
                  <a:pt x="3500891" y="0"/>
                </a:lnTo>
                <a:lnTo>
                  <a:pt x="3500891" y="3500891"/>
                </a:lnTo>
                <a:lnTo>
                  <a:pt x="0" y="350089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2904945" y="1691616"/>
            <a:ext cx="11882164" cy="6788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900"/>
              </a:lnSpc>
            </a:pPr>
            <a:r>
              <a:rPr lang="en-US" sz="3500" b="1" spc="35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Zabawa przede wszystkim swobodna, ale także zorganizowana przez dorosłych. 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Zajmuje ona najważniejsze i centralne miejsce w rozwoju dziecka – dorosły musi zapewnić odpowiednie warunki do swobodnej zabawy w sali oraz w plenerze. </a:t>
            </a:r>
            <a:r>
              <a:rPr lang="en-US" sz="3500" b="1" spc="35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To dzięki niej dziecko zdobywa nowe doświadczenia i wiedzę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. </a:t>
            </a:r>
          </a:p>
          <a:p>
            <a:pPr algn="just">
              <a:lnSpc>
                <a:spcPts val="4900"/>
              </a:lnSpc>
            </a:pPr>
            <a:endParaRPr lang="en-US" sz="3500" spc="35">
              <a:solidFill>
                <a:srgbClr val="000000"/>
              </a:solidFill>
              <a:latin typeface="Muli"/>
              <a:ea typeface="Muli"/>
              <a:cs typeface="Muli"/>
              <a:sym typeface="Muli"/>
            </a:endParaRPr>
          </a:p>
          <a:p>
            <a:pPr algn="just">
              <a:lnSpc>
                <a:spcPts val="4900"/>
              </a:lnSpc>
            </a:pP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Bardzo ważne jest tutaj rozróżnienie zabawy swobodnej, w której dziecko samo organizuje swój czas, od zabawy kierowanej przez nauczyciela – ważne, aby organizować dzieciom obydwa jej rodzaje.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6480766" y="8481877"/>
            <a:ext cx="778534" cy="774312"/>
            <a:chOff x="0" y="0"/>
            <a:chExt cx="1038045" cy="1032416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038045" cy="1032416"/>
              <a:chOff x="0" y="0"/>
              <a:chExt cx="6350000" cy="6315565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6350000" cy="631556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15565">
                    <a:moveTo>
                      <a:pt x="3175000" y="0"/>
                    </a:moveTo>
                    <a:cubicBezTo>
                      <a:pt x="1421496" y="0"/>
                      <a:pt x="0" y="1413787"/>
                      <a:pt x="0" y="3157782"/>
                    </a:cubicBezTo>
                    <a:cubicBezTo>
                      <a:pt x="0" y="4901778"/>
                      <a:pt x="1421496" y="6315565"/>
                      <a:pt x="3175000" y="6315565"/>
                    </a:cubicBezTo>
                    <a:cubicBezTo>
                      <a:pt x="4928504" y="6315565"/>
                      <a:pt x="6350000" y="4901778"/>
                      <a:pt x="6350000" y="3157782"/>
                    </a:cubicBezTo>
                    <a:cubicBezTo>
                      <a:pt x="6350000" y="1413787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E4C00"/>
              </a:solidFill>
            </p:spPr>
          </p:sp>
        </p:grpSp>
        <p:sp>
          <p:nvSpPr>
            <p:cNvPr id="5" name="TextBox 5"/>
            <p:cNvSpPr txBox="1"/>
            <p:nvPr/>
          </p:nvSpPr>
          <p:spPr>
            <a:xfrm>
              <a:off x="198887" y="325853"/>
              <a:ext cx="640272" cy="3902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00"/>
                </a:lnSpc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 rot="-5400000">
            <a:off x="0" y="0"/>
            <a:ext cx="1807234" cy="1807234"/>
          </a:xfrm>
          <a:custGeom>
            <a:avLst/>
            <a:gdLst/>
            <a:ahLst/>
            <a:cxnLst/>
            <a:rect l="l" t="t" r="r" b="b"/>
            <a:pathLst>
              <a:path w="1807234" h="1807234">
                <a:moveTo>
                  <a:pt x="0" y="0"/>
                </a:moveTo>
                <a:lnTo>
                  <a:pt x="1807234" y="0"/>
                </a:lnTo>
                <a:lnTo>
                  <a:pt x="1807234" y="1807234"/>
                </a:lnTo>
                <a:lnTo>
                  <a:pt x="0" y="18072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170550" y="8034494"/>
            <a:ext cx="5326678" cy="2663339"/>
          </a:xfrm>
          <a:custGeom>
            <a:avLst/>
            <a:gdLst/>
            <a:ahLst/>
            <a:cxnLst/>
            <a:rect l="l" t="t" r="r" b="b"/>
            <a:pathLst>
              <a:path w="5326678" h="2663339">
                <a:moveTo>
                  <a:pt x="0" y="0"/>
                </a:moveTo>
                <a:lnTo>
                  <a:pt x="5326679" y="0"/>
                </a:lnTo>
                <a:lnTo>
                  <a:pt x="5326679" y="2663339"/>
                </a:lnTo>
                <a:lnTo>
                  <a:pt x="0" y="26633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5725518" y="8034494"/>
            <a:ext cx="2260727" cy="2252506"/>
          </a:xfrm>
          <a:custGeom>
            <a:avLst/>
            <a:gdLst/>
            <a:ahLst/>
            <a:cxnLst/>
            <a:rect l="l" t="t" r="r" b="b"/>
            <a:pathLst>
              <a:path w="2260727" h="2252506">
                <a:moveTo>
                  <a:pt x="0" y="0"/>
                </a:moveTo>
                <a:lnTo>
                  <a:pt x="2260727" y="0"/>
                </a:lnTo>
                <a:lnTo>
                  <a:pt x="2260727" y="2252506"/>
                </a:lnTo>
                <a:lnTo>
                  <a:pt x="0" y="225250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9" name="TextBox 9"/>
          <p:cNvSpPr txBox="1"/>
          <p:nvPr/>
        </p:nvSpPr>
        <p:spPr>
          <a:xfrm>
            <a:off x="1508185" y="1864384"/>
            <a:ext cx="13965339" cy="15981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241"/>
              </a:lnSpc>
            </a:pPr>
            <a:r>
              <a:rPr lang="en-US" sz="5674" b="1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Froebl był twórcą filozofii wychowania, zwanej sferyczną.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08185" y="4334603"/>
            <a:ext cx="13965339" cy="1835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900"/>
              </a:lnSpc>
            </a:pP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Uważał, że wychowanie nauczające ma mieć </a:t>
            </a:r>
            <a:r>
              <a:rPr lang="en-US" sz="3500" b="1" spc="35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charakter globalny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, czyli musi łączyć aspekty: poznawczo-intelektualne, fizyczno-manualne, socjalne i religijne.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1000249" y="5209458"/>
            <a:ext cx="3382861" cy="2986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67"/>
              </a:lnSpc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2915701" y="3916175"/>
            <a:ext cx="1352265" cy="1227325"/>
          </a:xfrm>
          <a:prstGeom prst="rect">
            <a:avLst/>
          </a:prstGeom>
          <a:solidFill>
            <a:srgbClr val="0050F5"/>
          </a:solidFill>
        </p:spPr>
      </p:sp>
      <p:sp>
        <p:nvSpPr>
          <p:cNvPr id="3" name="AutoShape 3"/>
          <p:cNvSpPr/>
          <p:nvPr/>
        </p:nvSpPr>
        <p:spPr>
          <a:xfrm>
            <a:off x="0" y="5143500"/>
            <a:ext cx="2915701" cy="5143500"/>
          </a:xfrm>
          <a:prstGeom prst="rect">
            <a:avLst/>
          </a:prstGeom>
          <a:solidFill>
            <a:srgbClr val="FFDF2B"/>
          </a:solidFill>
        </p:spPr>
      </p:sp>
      <p:sp>
        <p:nvSpPr>
          <p:cNvPr id="4" name="AutoShape 4"/>
          <p:cNvSpPr/>
          <p:nvPr/>
        </p:nvSpPr>
        <p:spPr>
          <a:xfrm>
            <a:off x="1563436" y="5143500"/>
            <a:ext cx="1352265" cy="1227325"/>
          </a:xfrm>
          <a:prstGeom prst="rect">
            <a:avLst/>
          </a:prstGeom>
          <a:solidFill>
            <a:srgbClr val="FE4C00"/>
          </a:solidFill>
        </p:spPr>
      </p:sp>
      <p:grpSp>
        <p:nvGrpSpPr>
          <p:cNvPr id="5" name="Group 5"/>
          <p:cNvGrpSpPr/>
          <p:nvPr/>
        </p:nvGrpSpPr>
        <p:grpSpPr>
          <a:xfrm>
            <a:off x="16480766" y="1030811"/>
            <a:ext cx="778534" cy="774312"/>
            <a:chOff x="0" y="0"/>
            <a:chExt cx="1038045" cy="1032416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1038045" cy="1032416"/>
              <a:chOff x="0" y="0"/>
              <a:chExt cx="6350000" cy="6315565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6350000" cy="631556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15565">
                    <a:moveTo>
                      <a:pt x="3175000" y="0"/>
                    </a:moveTo>
                    <a:cubicBezTo>
                      <a:pt x="1421496" y="0"/>
                      <a:pt x="0" y="1413787"/>
                      <a:pt x="0" y="3157782"/>
                    </a:cubicBezTo>
                    <a:cubicBezTo>
                      <a:pt x="0" y="4901778"/>
                      <a:pt x="1421496" y="6315565"/>
                      <a:pt x="3175000" y="6315565"/>
                    </a:cubicBezTo>
                    <a:cubicBezTo>
                      <a:pt x="4928504" y="6315565"/>
                      <a:pt x="6350000" y="4901778"/>
                      <a:pt x="6350000" y="3157782"/>
                    </a:cubicBezTo>
                    <a:cubicBezTo>
                      <a:pt x="6350000" y="1413787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E4C00"/>
              </a:solidFill>
            </p:spPr>
          </p:sp>
        </p:grpSp>
        <p:sp>
          <p:nvSpPr>
            <p:cNvPr id="8" name="TextBox 8"/>
            <p:cNvSpPr txBox="1"/>
            <p:nvPr/>
          </p:nvSpPr>
          <p:spPr>
            <a:xfrm>
              <a:off x="198887" y="325853"/>
              <a:ext cx="640272" cy="3902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00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 rot="5400000">
            <a:off x="-1109892" y="1994206"/>
            <a:ext cx="4199058" cy="2099529"/>
          </a:xfrm>
          <a:custGeom>
            <a:avLst/>
            <a:gdLst/>
            <a:ahLst/>
            <a:cxnLst/>
            <a:rect l="l" t="t" r="r" b="b"/>
            <a:pathLst>
              <a:path w="4199058" h="2099529">
                <a:moveTo>
                  <a:pt x="0" y="0"/>
                </a:moveTo>
                <a:lnTo>
                  <a:pt x="4199058" y="0"/>
                </a:lnTo>
                <a:lnTo>
                  <a:pt x="4199058" y="2099529"/>
                </a:lnTo>
                <a:lnTo>
                  <a:pt x="0" y="20995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7321398" y="4035622"/>
            <a:ext cx="10307059" cy="46037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55651" lvl="1" indent="-377825" algn="l">
              <a:lnSpc>
                <a:spcPts val="4900"/>
              </a:lnSpc>
              <a:buAutoNum type="arabicPeriod"/>
            </a:pPr>
            <a:r>
              <a:rPr lang="en-US" sz="3500" u="sng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siła percepcyjna i intelektualna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 (siła głowy), na którą składają się głównie lingwistyczne zdolności poznawcze,</a:t>
            </a:r>
          </a:p>
          <a:p>
            <a:pPr marL="755651" lvl="1" indent="-377825" algn="l">
              <a:lnSpc>
                <a:spcPts val="4900"/>
              </a:lnSpc>
              <a:buAutoNum type="arabicPeriod"/>
            </a:pPr>
            <a:r>
              <a:rPr lang="en-US" sz="3500" u="sng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siła fizyczna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 (siła rąk), związana z kontrolą ciała i zdolnościami manualnymi,</a:t>
            </a:r>
          </a:p>
          <a:p>
            <a:pPr marL="755651" lvl="1" indent="-377825" algn="l">
              <a:lnSpc>
                <a:spcPts val="4900"/>
              </a:lnSpc>
              <a:buAutoNum type="arabicPeriod"/>
            </a:pPr>
            <a:r>
              <a:rPr lang="en-US" sz="3500" u="sng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siła moralna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 (siła serca), na którą składają się określone postawy społeczne.</a:t>
            </a:r>
          </a:p>
          <a:p>
            <a:pPr algn="l">
              <a:lnSpc>
                <a:spcPts val="2101"/>
              </a:lnSpc>
            </a:pPr>
            <a:endParaRPr lang="en-US" sz="3500" spc="35">
              <a:solidFill>
                <a:srgbClr val="000000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1" name="Freeform 11"/>
          <p:cNvSpPr/>
          <p:nvPr/>
        </p:nvSpPr>
        <p:spPr>
          <a:xfrm>
            <a:off x="2915701" y="7770406"/>
            <a:ext cx="2516594" cy="2516594"/>
          </a:xfrm>
          <a:custGeom>
            <a:avLst/>
            <a:gdLst/>
            <a:ahLst/>
            <a:cxnLst/>
            <a:rect l="l" t="t" r="r" b="b"/>
            <a:pathLst>
              <a:path w="2516594" h="2516594">
                <a:moveTo>
                  <a:pt x="0" y="0"/>
                </a:moveTo>
                <a:lnTo>
                  <a:pt x="2516594" y="0"/>
                </a:lnTo>
                <a:lnTo>
                  <a:pt x="2516594" y="2516594"/>
                </a:lnTo>
                <a:lnTo>
                  <a:pt x="0" y="25165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7321398" y="1456067"/>
            <a:ext cx="8287568" cy="1949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850"/>
              </a:lnSpc>
            </a:pPr>
            <a:r>
              <a:rPr lang="en-US" sz="3500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Popierał i zgadzał się ze zdaniem Pestalozziego, który twierdził, że </a:t>
            </a:r>
            <a:r>
              <a:rPr lang="en-US" sz="3500" b="1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rozwojem dziecka kierują trzy podstawowe siły: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5400000">
            <a:off x="14589425" y="6588425"/>
            <a:ext cx="3698575" cy="3698575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rot="5400000">
            <a:off x="14804649" y="6803649"/>
            <a:ext cx="2454651" cy="2454651"/>
          </a:xfrm>
          <a:custGeom>
            <a:avLst/>
            <a:gdLst/>
            <a:ahLst/>
            <a:cxnLst/>
            <a:rect l="l" t="t" r="r" b="b"/>
            <a:pathLst>
              <a:path w="2454651" h="2454651">
                <a:moveTo>
                  <a:pt x="0" y="0"/>
                </a:moveTo>
                <a:lnTo>
                  <a:pt x="2454651" y="0"/>
                </a:lnTo>
                <a:lnTo>
                  <a:pt x="2454651" y="2454651"/>
                </a:lnTo>
                <a:lnTo>
                  <a:pt x="0" y="24546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3727688" y="363619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4392769" y="1028700"/>
            <a:ext cx="2784637" cy="1392319"/>
          </a:xfrm>
          <a:custGeom>
            <a:avLst/>
            <a:gdLst/>
            <a:ahLst/>
            <a:cxnLst/>
            <a:rect l="l" t="t" r="r" b="b"/>
            <a:pathLst>
              <a:path w="2784637" h="1392319">
                <a:moveTo>
                  <a:pt x="0" y="0"/>
                </a:moveTo>
                <a:lnTo>
                  <a:pt x="2784638" y="0"/>
                </a:lnTo>
                <a:lnTo>
                  <a:pt x="2784638" y="1392319"/>
                </a:lnTo>
                <a:lnTo>
                  <a:pt x="0" y="139231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3475127"/>
            <a:ext cx="11893435" cy="4930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To instytucja wychowawcza dla dzieci od 3 do 6 roku życia, w których Froebel wprowadzał autorski system metodyczny, oparty na zabawowej i zajęciowej samodzielności i aktywności dziecięcej. </a:t>
            </a:r>
          </a:p>
          <a:p>
            <a:pPr algn="just">
              <a:lnSpc>
                <a:spcPts val="4900"/>
              </a:lnSpc>
            </a:pPr>
            <a:endParaRPr lang="en-US" sz="3500">
              <a:solidFill>
                <a:srgbClr val="000000"/>
              </a:solidFill>
              <a:latin typeface="Muli"/>
              <a:ea typeface="Muli"/>
              <a:cs typeface="Muli"/>
              <a:sym typeface="Muli"/>
            </a:endParaRPr>
          </a:p>
          <a:p>
            <a:pPr algn="just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Podstawowy cel, jaki stawiał przed ogródkiem dziecięcym to </a:t>
            </a:r>
            <a:r>
              <a:rPr lang="en-US" sz="3500" b="1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wszechstronne przygotowanie dziecka do dalszych stadiów wychowania i kształcenia.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1591346"/>
            <a:ext cx="12529868" cy="7016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499"/>
              </a:lnSpc>
            </a:pPr>
            <a:r>
              <a:rPr lang="en-US" sz="4999" b="1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OGRÓDKI DZIECIĘCE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009164" y="722138"/>
            <a:ext cx="8115300" cy="12043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350"/>
              </a:lnSpc>
            </a:pPr>
            <a:r>
              <a:rPr lang="en-US" sz="8500" b="1">
                <a:solidFill>
                  <a:srgbClr val="000000"/>
                </a:solidFill>
                <a:latin typeface="Muli Ultra-Bold"/>
                <a:ea typeface="Muli Ultra-Bold"/>
                <a:cs typeface="Muli Ultra-Bold"/>
                <a:sym typeface="Muli Ultra-Bold"/>
              </a:rPr>
              <a:t>DARY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6009164" y="2166829"/>
            <a:ext cx="10744640" cy="74072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900"/>
              </a:lnSpc>
            </a:pP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Według Froebla materiały do zabawy dostarcza dziecku przyroda i człowiek. Podkreślał on ważną rolę dorosłego w wyborze odpowiednich zabawek dla dzieci – muszą to być przedmioty kształcące i rozwijające, a nie przypadkowe i niesłużące jego rozwojowi. </a:t>
            </a:r>
          </a:p>
          <a:p>
            <a:pPr algn="just">
              <a:lnSpc>
                <a:spcPts val="4900"/>
              </a:lnSpc>
            </a:pPr>
            <a:endParaRPr lang="en-US" sz="3500" spc="35">
              <a:solidFill>
                <a:srgbClr val="000000"/>
              </a:solidFill>
              <a:latin typeface="Muli"/>
              <a:ea typeface="Muli"/>
              <a:cs typeface="Muli"/>
              <a:sym typeface="Muli"/>
            </a:endParaRPr>
          </a:p>
          <a:p>
            <a:pPr algn="just">
              <a:lnSpc>
                <a:spcPts val="4900"/>
              </a:lnSpc>
            </a:pP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Właśnie dlatego te właściwe zabawki nazywał „darami”. </a:t>
            </a:r>
            <a:r>
              <a:rPr lang="en-US" sz="3500" b="1" spc="35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Dar to coś cennego, o co trzeba się troszczyć i szanować.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 Nazwa podkreśla, że proponowane zabawki są czymś wyjątkowym, co dorosły przekazuje dziecku.</a:t>
            </a:r>
          </a:p>
        </p:txBody>
      </p:sp>
      <p:sp>
        <p:nvSpPr>
          <p:cNvPr id="4" name="AutoShape 4"/>
          <p:cNvSpPr/>
          <p:nvPr/>
        </p:nvSpPr>
        <p:spPr>
          <a:xfrm rot="-10800000">
            <a:off x="0" y="0"/>
            <a:ext cx="3433286" cy="10287000"/>
          </a:xfrm>
          <a:prstGeom prst="rect">
            <a:avLst/>
          </a:prstGeom>
          <a:solidFill>
            <a:srgbClr val="0050F5"/>
          </a:solidFill>
        </p:spPr>
      </p:sp>
      <p:sp>
        <p:nvSpPr>
          <p:cNvPr id="5" name="Freeform 5"/>
          <p:cNvSpPr/>
          <p:nvPr/>
        </p:nvSpPr>
        <p:spPr>
          <a:xfrm rot="5400000">
            <a:off x="0" y="5267798"/>
            <a:ext cx="5019202" cy="5019202"/>
          </a:xfrm>
          <a:custGeom>
            <a:avLst/>
            <a:gdLst/>
            <a:ahLst/>
            <a:cxnLst/>
            <a:rect l="l" t="t" r="r" b="b"/>
            <a:pathLst>
              <a:path w="5019202" h="5019202">
                <a:moveTo>
                  <a:pt x="0" y="0"/>
                </a:moveTo>
                <a:lnTo>
                  <a:pt x="5019202" y="0"/>
                </a:lnTo>
                <a:lnTo>
                  <a:pt x="5019202" y="5019202"/>
                </a:lnTo>
                <a:lnTo>
                  <a:pt x="0" y="50192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846053" y="1913657"/>
            <a:ext cx="3174467" cy="3174467"/>
          </a:xfrm>
          <a:custGeom>
            <a:avLst/>
            <a:gdLst/>
            <a:ahLst/>
            <a:cxnLst/>
            <a:rect l="l" t="t" r="r" b="b"/>
            <a:pathLst>
              <a:path w="3174467" h="3174467">
                <a:moveTo>
                  <a:pt x="0" y="0"/>
                </a:moveTo>
                <a:lnTo>
                  <a:pt x="3174467" y="0"/>
                </a:lnTo>
                <a:lnTo>
                  <a:pt x="3174467" y="3174467"/>
                </a:lnTo>
                <a:lnTo>
                  <a:pt x="0" y="317446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 rot="-5400000">
            <a:off x="0" y="0"/>
            <a:ext cx="3433286" cy="3433286"/>
          </a:xfrm>
          <a:custGeom>
            <a:avLst/>
            <a:gdLst/>
            <a:ahLst/>
            <a:cxnLst/>
            <a:rect l="l" t="t" r="r" b="b"/>
            <a:pathLst>
              <a:path w="3433286" h="3433286">
                <a:moveTo>
                  <a:pt x="0" y="0"/>
                </a:moveTo>
                <a:lnTo>
                  <a:pt x="3433286" y="0"/>
                </a:lnTo>
                <a:lnTo>
                  <a:pt x="3433286" y="3433286"/>
                </a:lnTo>
                <a:lnTo>
                  <a:pt x="0" y="343328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230520" y="1912331"/>
            <a:ext cx="11045649" cy="5876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5180"/>
              </a:lnSpc>
            </a:pP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Froebel jako miłośnik przyrody podkreślał, że </a:t>
            </a:r>
            <a:r>
              <a:rPr lang="en-US" sz="3500" b="1" spc="35">
                <a:solidFill>
                  <a:srgbClr val="000000"/>
                </a:solidFill>
                <a:latin typeface="Muli Bold"/>
                <a:ea typeface="Muli Bold"/>
                <a:cs typeface="Muli Bold"/>
                <a:sym typeface="Muli Bold"/>
              </a:rPr>
              <a:t>wiele wartościowych materiałów do zabaw można znaleźć w przyrodzie</a:t>
            </a:r>
            <a:r>
              <a:rPr lang="en-US" sz="3500" spc="35">
                <a:solidFill>
                  <a:srgbClr val="000000"/>
                </a:solidFill>
                <a:latin typeface="Muli"/>
                <a:ea typeface="Muli"/>
                <a:cs typeface="Muli"/>
                <a:sym typeface="Muli"/>
              </a:rPr>
              <a:t> (dary natury – np. piasek, glina, woda, kamienie). To czego nie można odnaleźć w naturze postanowił podarować dzieciom w postaci specjalnego materiału dydaktycznego, którym były przede wszystkim drewniane klocki w kształcie sześcianów, walców, kul.</a:t>
            </a:r>
          </a:p>
        </p:txBody>
      </p:sp>
      <p:sp>
        <p:nvSpPr>
          <p:cNvPr id="3" name="AutoShape 3"/>
          <p:cNvSpPr/>
          <p:nvPr/>
        </p:nvSpPr>
        <p:spPr>
          <a:xfrm>
            <a:off x="15393865" y="0"/>
            <a:ext cx="2894135" cy="2674189"/>
          </a:xfrm>
          <a:prstGeom prst="rect">
            <a:avLst/>
          </a:prstGeom>
          <a:solidFill>
            <a:srgbClr val="FFDF2B"/>
          </a:solidFill>
        </p:spPr>
      </p:sp>
      <p:grpSp>
        <p:nvGrpSpPr>
          <p:cNvPr id="4" name="Group 4"/>
          <p:cNvGrpSpPr/>
          <p:nvPr/>
        </p:nvGrpSpPr>
        <p:grpSpPr>
          <a:xfrm>
            <a:off x="16451665" y="949938"/>
            <a:ext cx="778534" cy="774312"/>
            <a:chOff x="0" y="0"/>
            <a:chExt cx="1038045" cy="1032416"/>
          </a:xfrm>
        </p:grpSpPr>
        <p:grpSp>
          <p:nvGrpSpPr>
            <p:cNvPr id="5" name="Group 5"/>
            <p:cNvGrpSpPr/>
            <p:nvPr/>
          </p:nvGrpSpPr>
          <p:grpSpPr>
            <a:xfrm>
              <a:off x="0" y="0"/>
              <a:ext cx="1038045" cy="1032416"/>
              <a:chOff x="0" y="0"/>
              <a:chExt cx="6350000" cy="6315565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6350000" cy="631556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15565">
                    <a:moveTo>
                      <a:pt x="3175000" y="0"/>
                    </a:moveTo>
                    <a:cubicBezTo>
                      <a:pt x="1421496" y="0"/>
                      <a:pt x="0" y="1413787"/>
                      <a:pt x="0" y="3157782"/>
                    </a:cubicBezTo>
                    <a:cubicBezTo>
                      <a:pt x="0" y="4901778"/>
                      <a:pt x="1421496" y="6315565"/>
                      <a:pt x="3175000" y="6315565"/>
                    </a:cubicBezTo>
                    <a:cubicBezTo>
                      <a:pt x="4928504" y="6315565"/>
                      <a:pt x="6350000" y="4901778"/>
                      <a:pt x="6350000" y="3157782"/>
                    </a:cubicBezTo>
                    <a:cubicBezTo>
                      <a:pt x="6350000" y="1413787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E4C00"/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>
              <a:off x="198887" y="325853"/>
              <a:ext cx="640272" cy="3902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00"/>
                </a:lnSpc>
              </a:pPr>
              <a:endParaRPr/>
            </a:p>
          </p:txBody>
        </p:sp>
      </p:grpSp>
      <p:sp>
        <p:nvSpPr>
          <p:cNvPr id="8" name="AutoShape 8"/>
          <p:cNvSpPr/>
          <p:nvPr/>
        </p:nvSpPr>
        <p:spPr>
          <a:xfrm>
            <a:off x="16935735" y="2674189"/>
            <a:ext cx="1352265" cy="1227325"/>
          </a:xfrm>
          <a:prstGeom prst="rect">
            <a:avLst/>
          </a:prstGeom>
          <a:solidFill>
            <a:srgbClr val="0050F5"/>
          </a:solidFill>
        </p:spPr>
      </p:sp>
      <p:sp>
        <p:nvSpPr>
          <p:cNvPr id="9" name="AutoShape 9"/>
          <p:cNvSpPr/>
          <p:nvPr/>
        </p:nvSpPr>
        <p:spPr>
          <a:xfrm>
            <a:off x="14041600" y="0"/>
            <a:ext cx="1352265" cy="1337094"/>
          </a:xfrm>
          <a:prstGeom prst="rect">
            <a:avLst/>
          </a:prstGeom>
          <a:solidFill>
            <a:srgbClr val="FE4C00"/>
          </a:solidFill>
        </p:spPr>
      </p:sp>
      <p:sp>
        <p:nvSpPr>
          <p:cNvPr id="10" name="Freeform 10"/>
          <p:cNvSpPr/>
          <p:nvPr/>
        </p:nvSpPr>
        <p:spPr>
          <a:xfrm rot="5400000">
            <a:off x="14041600" y="1321924"/>
            <a:ext cx="1352265" cy="1352265"/>
          </a:xfrm>
          <a:custGeom>
            <a:avLst/>
            <a:gdLst/>
            <a:ahLst/>
            <a:cxnLst/>
            <a:rect l="l" t="t" r="r" b="b"/>
            <a:pathLst>
              <a:path w="1352265" h="1352265">
                <a:moveTo>
                  <a:pt x="0" y="0"/>
                </a:moveTo>
                <a:lnTo>
                  <a:pt x="1352265" y="0"/>
                </a:lnTo>
                <a:lnTo>
                  <a:pt x="1352265" y="1352265"/>
                </a:lnTo>
                <a:lnTo>
                  <a:pt x="0" y="135226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Microsoft Office PowerPoint</Application>
  <PresentationFormat>Niestandardowy</PresentationFormat>
  <Paragraphs>41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20" baseType="lpstr">
      <vt:lpstr>Calibri</vt:lpstr>
      <vt:lpstr>Arial</vt:lpstr>
      <vt:lpstr>Open Sans Italics</vt:lpstr>
      <vt:lpstr>Muli Ultra-Bold</vt:lpstr>
      <vt:lpstr>Open Sans</vt:lpstr>
      <vt:lpstr>Muli Bold</vt:lpstr>
      <vt:lpstr>Muli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FRIEDRICH FROEBEL</dc:title>
  <dc:creator>Joanna Długońska-Duber</dc:creator>
  <cp:lastModifiedBy>Joanna Długońska-Duber</cp:lastModifiedBy>
  <cp:revision>1</cp:revision>
  <dcterms:created xsi:type="dcterms:W3CDTF">2006-08-16T00:00:00Z</dcterms:created>
  <dcterms:modified xsi:type="dcterms:W3CDTF">2025-09-16T11:31:46Z</dcterms:modified>
  <dc:identifier>DAGgBBUy16s</dc:identifier>
</cp:coreProperties>
</file>